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4"/>
  </p:notesMasterIdLst>
  <p:handoutMasterIdLst>
    <p:handoutMasterId r:id="rId45"/>
  </p:handoutMasterIdLst>
  <p:sldIdLst>
    <p:sldId id="271" r:id="rId5"/>
    <p:sldId id="379" r:id="rId6"/>
    <p:sldId id="385" r:id="rId7"/>
    <p:sldId id="380" r:id="rId8"/>
    <p:sldId id="355" r:id="rId9"/>
    <p:sldId id="356" r:id="rId10"/>
    <p:sldId id="357" r:id="rId11"/>
    <p:sldId id="358" r:id="rId12"/>
    <p:sldId id="359" r:id="rId13"/>
    <p:sldId id="361" r:id="rId14"/>
    <p:sldId id="382" r:id="rId15"/>
    <p:sldId id="360" r:id="rId16"/>
    <p:sldId id="362" r:id="rId17"/>
    <p:sldId id="386" r:id="rId18"/>
    <p:sldId id="387" r:id="rId19"/>
    <p:sldId id="363" r:id="rId20"/>
    <p:sldId id="364" r:id="rId21"/>
    <p:sldId id="366" r:id="rId22"/>
    <p:sldId id="365" r:id="rId23"/>
    <p:sldId id="367" r:id="rId24"/>
    <p:sldId id="369" r:id="rId25"/>
    <p:sldId id="370" r:id="rId26"/>
    <p:sldId id="368" r:id="rId27"/>
    <p:sldId id="371" r:id="rId28"/>
    <p:sldId id="390" r:id="rId29"/>
    <p:sldId id="391" r:id="rId30"/>
    <p:sldId id="372" r:id="rId31"/>
    <p:sldId id="392" r:id="rId32"/>
    <p:sldId id="374" r:id="rId33"/>
    <p:sldId id="393" r:id="rId34"/>
    <p:sldId id="394" r:id="rId35"/>
    <p:sldId id="373" r:id="rId36"/>
    <p:sldId id="375" r:id="rId37"/>
    <p:sldId id="376" r:id="rId38"/>
    <p:sldId id="377" r:id="rId39"/>
    <p:sldId id="378" r:id="rId40"/>
    <p:sldId id="389" r:id="rId41"/>
    <p:sldId id="384" r:id="rId42"/>
    <p:sldId id="388" r:id="rId43"/>
  </p:sldIdLst>
  <p:sldSz cx="9144000" cy="6858000" type="screen4x3"/>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EF6C40-3694-4E06-AC54-71C1E6A1A3C0}">
          <p14:sldIdLst>
            <p14:sldId id="271"/>
            <p14:sldId id="379"/>
            <p14:sldId id="385"/>
            <p14:sldId id="380"/>
            <p14:sldId id="355"/>
            <p14:sldId id="356"/>
            <p14:sldId id="357"/>
            <p14:sldId id="358"/>
            <p14:sldId id="359"/>
            <p14:sldId id="361"/>
            <p14:sldId id="382"/>
            <p14:sldId id="360"/>
            <p14:sldId id="362"/>
            <p14:sldId id="386"/>
            <p14:sldId id="387"/>
            <p14:sldId id="363"/>
            <p14:sldId id="364"/>
            <p14:sldId id="366"/>
            <p14:sldId id="365"/>
            <p14:sldId id="367"/>
            <p14:sldId id="369"/>
            <p14:sldId id="370"/>
            <p14:sldId id="368"/>
            <p14:sldId id="371"/>
            <p14:sldId id="390"/>
            <p14:sldId id="391"/>
            <p14:sldId id="372"/>
            <p14:sldId id="392"/>
            <p14:sldId id="374"/>
            <p14:sldId id="393"/>
            <p14:sldId id="394"/>
            <p14:sldId id="373"/>
            <p14:sldId id="375"/>
            <p14:sldId id="376"/>
            <p14:sldId id="377"/>
            <p14:sldId id="378"/>
            <p14:sldId id="389"/>
            <p14:sldId id="384"/>
            <p14:sldId id="38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404040"/>
    <a:srgbClr val="C4C4D2"/>
    <a:srgbClr val="D2D2DC"/>
    <a:srgbClr val="1A2F4E"/>
    <a:srgbClr val="384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40" autoAdjust="0"/>
    <p:restoredTop sz="95089" autoAdjust="0"/>
  </p:normalViewPr>
  <p:slideViewPr>
    <p:cSldViewPr>
      <p:cViewPr varScale="1">
        <p:scale>
          <a:sx n="90" d="100"/>
          <a:sy n="90" d="100"/>
        </p:scale>
        <p:origin x="1784" y="192"/>
      </p:cViewPr>
      <p:guideLst/>
    </p:cSldViewPr>
  </p:slideViewPr>
  <p:outlineViewPr>
    <p:cViewPr>
      <p:scale>
        <a:sx n="33" d="100"/>
        <a:sy n="33" d="100"/>
      </p:scale>
      <p:origin x="0" y="-20568"/>
    </p:cViewPr>
  </p:outlineViewPr>
  <p:notesTextViewPr>
    <p:cViewPr>
      <p:scale>
        <a:sx n="1" d="1"/>
        <a:sy n="1" d="1"/>
      </p:scale>
      <p:origin x="0" y="0"/>
    </p:cViewPr>
  </p:notesText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12D83-36EE-AF43-9943-858E56926C41}"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6B8D1A3C-8B1E-E941-BF11-B694A21C98A0}">
      <dgm:prSet phldrT="[Text]"/>
      <dgm:spPr/>
      <dgm:t>
        <a:bodyPr/>
        <a:lstStyle/>
        <a:p>
          <a:r>
            <a:rPr lang="en-US" dirty="0"/>
            <a:t>Port : 8081</a:t>
          </a:r>
        </a:p>
        <a:p>
          <a:r>
            <a:rPr lang="en-US" dirty="0" err="1"/>
            <a:t>BookService</a:t>
          </a:r>
          <a:endParaRPr lang="en-US" dirty="0"/>
        </a:p>
      </dgm:t>
    </dgm:pt>
    <dgm:pt modelId="{508BF8AB-B802-E14C-8C87-896690FF130F}" type="parTrans" cxnId="{DFAEA17A-1715-E448-8CCD-8CF15B93475B}">
      <dgm:prSet/>
      <dgm:spPr/>
      <dgm:t>
        <a:bodyPr/>
        <a:lstStyle/>
        <a:p>
          <a:endParaRPr lang="en-US"/>
        </a:p>
      </dgm:t>
    </dgm:pt>
    <dgm:pt modelId="{E622CE78-CF62-7D41-9107-9B180FB182CD}" type="sibTrans" cxnId="{DFAEA17A-1715-E448-8CCD-8CF15B93475B}">
      <dgm:prSet/>
      <dgm:spPr/>
      <dgm:t>
        <a:bodyPr/>
        <a:lstStyle/>
        <a:p>
          <a:endParaRPr lang="en-US"/>
        </a:p>
      </dgm:t>
    </dgm:pt>
    <dgm:pt modelId="{274811A3-13CA-3643-B367-357C439156C3}">
      <dgm:prSet phldrT="[Text]"/>
      <dgm:spPr/>
      <dgm:t>
        <a:bodyPr/>
        <a:lstStyle/>
        <a:p>
          <a:r>
            <a:rPr lang="en-US" dirty="0"/>
            <a:t>Port : 8082</a:t>
          </a:r>
        </a:p>
        <a:p>
          <a:r>
            <a:rPr lang="en-US" dirty="0" err="1"/>
            <a:t>UserService</a:t>
          </a:r>
          <a:endParaRPr lang="en-US" dirty="0"/>
        </a:p>
      </dgm:t>
    </dgm:pt>
    <dgm:pt modelId="{F36FF4B0-E7D9-C74E-8608-633A9BB6CC32}" type="parTrans" cxnId="{A3715E9A-E058-334E-A04C-D9A1536E4E74}">
      <dgm:prSet/>
      <dgm:spPr/>
      <dgm:t>
        <a:bodyPr/>
        <a:lstStyle/>
        <a:p>
          <a:endParaRPr lang="en-US"/>
        </a:p>
      </dgm:t>
    </dgm:pt>
    <dgm:pt modelId="{39044E6C-55A7-0F43-85A8-0548C22CD356}" type="sibTrans" cxnId="{A3715E9A-E058-334E-A04C-D9A1536E4E74}">
      <dgm:prSet/>
      <dgm:spPr/>
      <dgm:t>
        <a:bodyPr/>
        <a:lstStyle/>
        <a:p>
          <a:endParaRPr lang="en-US"/>
        </a:p>
      </dgm:t>
    </dgm:pt>
    <dgm:pt modelId="{1D176E74-F39A-E248-9146-187C8632C667}">
      <dgm:prSet phldrT="[Text]"/>
      <dgm:spPr/>
      <dgm:t>
        <a:bodyPr/>
        <a:lstStyle/>
        <a:p>
          <a:r>
            <a:rPr lang="en-US" dirty="0"/>
            <a:t>Port : 8084</a:t>
          </a:r>
        </a:p>
        <a:p>
          <a:r>
            <a:rPr lang="en-US" dirty="0" err="1"/>
            <a:t>BookCatalogService</a:t>
          </a:r>
          <a:endParaRPr lang="en-US" dirty="0"/>
        </a:p>
      </dgm:t>
    </dgm:pt>
    <dgm:pt modelId="{0AB94C90-5DB0-C845-8DA5-42E066387349}" type="parTrans" cxnId="{9571FA4B-7E41-8D47-973F-ADDB481B915A}">
      <dgm:prSet/>
      <dgm:spPr/>
      <dgm:t>
        <a:bodyPr/>
        <a:lstStyle/>
        <a:p>
          <a:endParaRPr lang="en-US"/>
        </a:p>
      </dgm:t>
    </dgm:pt>
    <dgm:pt modelId="{15F757C1-5F08-5043-B9A3-F46B6E15C195}" type="sibTrans" cxnId="{9571FA4B-7E41-8D47-973F-ADDB481B915A}">
      <dgm:prSet/>
      <dgm:spPr/>
      <dgm:t>
        <a:bodyPr/>
        <a:lstStyle/>
        <a:p>
          <a:endParaRPr lang="en-US"/>
        </a:p>
      </dgm:t>
    </dgm:pt>
    <dgm:pt modelId="{A00FFC03-C80B-4B47-AC2E-98159E356508}">
      <dgm:prSet phldrT="[Text]"/>
      <dgm:spPr/>
      <dgm:t>
        <a:bodyPr/>
        <a:lstStyle/>
        <a:p>
          <a:r>
            <a:rPr lang="en-US" dirty="0"/>
            <a:t>Book[ bid title </a:t>
          </a:r>
          <a:r>
            <a:rPr lang="en-US" dirty="0" err="1"/>
            <a:t>desc</a:t>
          </a:r>
          <a:r>
            <a:rPr lang="en-US" dirty="0"/>
            <a:t> price]</a:t>
          </a:r>
        </a:p>
      </dgm:t>
    </dgm:pt>
    <dgm:pt modelId="{04115650-A0CA-8743-9923-21714215D44B}" type="parTrans" cxnId="{58265C7D-44EF-5843-B56F-B505A90A3F76}">
      <dgm:prSet/>
      <dgm:spPr/>
      <dgm:t>
        <a:bodyPr/>
        <a:lstStyle/>
        <a:p>
          <a:endParaRPr lang="en-US"/>
        </a:p>
      </dgm:t>
    </dgm:pt>
    <dgm:pt modelId="{22E12560-7F32-5249-901D-374AD6CBBCA4}" type="sibTrans" cxnId="{58265C7D-44EF-5843-B56F-B505A90A3F76}">
      <dgm:prSet/>
      <dgm:spPr/>
      <dgm:t>
        <a:bodyPr/>
        <a:lstStyle/>
        <a:p>
          <a:endParaRPr lang="en-US"/>
        </a:p>
      </dgm:t>
    </dgm:pt>
    <dgm:pt modelId="{51DD0886-6630-A44D-A477-0E8E119CFE82}">
      <dgm:prSet phldrT="[Text]"/>
      <dgm:spPr/>
      <dgm:t>
        <a:bodyPr/>
        <a:lstStyle/>
        <a:p>
          <a:r>
            <a:rPr lang="en-US" dirty="0"/>
            <a:t>User [ email ]</a:t>
          </a:r>
        </a:p>
      </dgm:t>
    </dgm:pt>
    <dgm:pt modelId="{89FB8ED8-CDA2-D049-B318-A262C07013E0}" type="parTrans" cxnId="{39C4E626-B7F6-5740-BAD4-2B7479840693}">
      <dgm:prSet/>
      <dgm:spPr/>
      <dgm:t>
        <a:bodyPr/>
        <a:lstStyle/>
        <a:p>
          <a:endParaRPr lang="en-US"/>
        </a:p>
      </dgm:t>
    </dgm:pt>
    <dgm:pt modelId="{76430703-8CBA-FA47-A9B3-8B500BC5DDB0}" type="sibTrans" cxnId="{39C4E626-B7F6-5740-BAD4-2B7479840693}">
      <dgm:prSet/>
      <dgm:spPr/>
      <dgm:t>
        <a:bodyPr/>
        <a:lstStyle/>
        <a:p>
          <a:endParaRPr lang="en-US"/>
        </a:p>
      </dgm:t>
    </dgm:pt>
    <dgm:pt modelId="{4D7F0884-F971-414D-A582-6C571F7F1BB8}">
      <dgm:prSet phldrT="[Text]"/>
      <dgm:spPr/>
      <dgm:t>
        <a:bodyPr/>
        <a:lstStyle/>
        <a:p>
          <a:r>
            <a:rPr lang="en-US" dirty="0"/>
            <a:t>Port : 8083</a:t>
          </a:r>
        </a:p>
        <a:p>
          <a:r>
            <a:rPr lang="en-US" dirty="0" err="1"/>
            <a:t>BookMailingService</a:t>
          </a:r>
          <a:endParaRPr lang="en-US" dirty="0"/>
        </a:p>
      </dgm:t>
    </dgm:pt>
    <dgm:pt modelId="{3981F6DE-5A32-6A48-9EA6-23CDB0390CD2}" type="parTrans" cxnId="{03CDD0CE-1DC2-C44E-85F1-71965973353F}">
      <dgm:prSet/>
      <dgm:spPr/>
      <dgm:t>
        <a:bodyPr/>
        <a:lstStyle/>
        <a:p>
          <a:endParaRPr lang="en-US"/>
        </a:p>
      </dgm:t>
    </dgm:pt>
    <dgm:pt modelId="{C59174B8-E7ED-414A-AC65-BE30348AF0C7}" type="sibTrans" cxnId="{03CDD0CE-1DC2-C44E-85F1-71965973353F}">
      <dgm:prSet/>
      <dgm:spPr/>
      <dgm:t>
        <a:bodyPr/>
        <a:lstStyle/>
        <a:p>
          <a:endParaRPr lang="en-US"/>
        </a:p>
      </dgm:t>
    </dgm:pt>
    <dgm:pt modelId="{74E69683-3615-CF47-A4A2-E1C6CD878F07}">
      <dgm:prSet phldrT="[Text]"/>
      <dgm:spPr/>
      <dgm:t>
        <a:bodyPr/>
        <a:lstStyle/>
        <a:p>
          <a:r>
            <a:rPr lang="en-US" dirty="0" err="1"/>
            <a:t>BookOrder</a:t>
          </a:r>
          <a:r>
            <a:rPr lang="en-US" dirty="0"/>
            <a:t> [ </a:t>
          </a:r>
          <a:r>
            <a:rPr lang="en-US" dirty="0" err="1"/>
            <a:t>oid</a:t>
          </a:r>
          <a:r>
            <a:rPr lang="en-US" dirty="0"/>
            <a:t> bid email </a:t>
          </a:r>
          <a:r>
            <a:rPr lang="en-US" dirty="0" err="1"/>
            <a:t>datetime</a:t>
          </a:r>
          <a:r>
            <a:rPr lang="en-US" dirty="0"/>
            <a:t> ]</a:t>
          </a:r>
        </a:p>
      </dgm:t>
    </dgm:pt>
    <dgm:pt modelId="{88BD5EF4-8E16-2343-82AF-05141D0DD07C}" type="parTrans" cxnId="{75B0DDBA-0A56-4E4C-BDCF-0BD85A81FE8F}">
      <dgm:prSet/>
      <dgm:spPr/>
      <dgm:t>
        <a:bodyPr/>
        <a:lstStyle/>
        <a:p>
          <a:endParaRPr lang="en-US"/>
        </a:p>
      </dgm:t>
    </dgm:pt>
    <dgm:pt modelId="{27B4ECB9-6411-9F41-8A01-E0D831347718}" type="sibTrans" cxnId="{75B0DDBA-0A56-4E4C-BDCF-0BD85A81FE8F}">
      <dgm:prSet/>
      <dgm:spPr/>
      <dgm:t>
        <a:bodyPr/>
        <a:lstStyle/>
        <a:p>
          <a:endParaRPr lang="en-US"/>
        </a:p>
      </dgm:t>
    </dgm:pt>
    <dgm:pt modelId="{CA8A86AB-61AF-B142-B438-B3326127DD85}">
      <dgm:prSet phldrT="[Text]"/>
      <dgm:spPr/>
      <dgm:t>
        <a:bodyPr/>
        <a:lstStyle/>
        <a:p>
          <a:r>
            <a:rPr lang="en-US" dirty="0" err="1"/>
            <a:t>UserCatalog</a:t>
          </a:r>
          <a:r>
            <a:rPr lang="en-US" dirty="0"/>
            <a:t> [ email title </a:t>
          </a:r>
          <a:r>
            <a:rPr lang="en-US" dirty="0" err="1"/>
            <a:t>desc</a:t>
          </a:r>
          <a:r>
            <a:rPr lang="en-US" dirty="0"/>
            <a:t> </a:t>
          </a:r>
          <a:r>
            <a:rPr lang="en-US" dirty="0" err="1"/>
            <a:t>datetime</a:t>
          </a:r>
          <a:r>
            <a:rPr lang="en-US" dirty="0"/>
            <a:t> price ]</a:t>
          </a:r>
        </a:p>
      </dgm:t>
    </dgm:pt>
    <dgm:pt modelId="{66FEC9FB-2AAA-3E4B-B676-05A4B968D9BC}" type="parTrans" cxnId="{274E98D9-AEB3-5541-9F01-C3BB90BB5C12}">
      <dgm:prSet/>
      <dgm:spPr/>
      <dgm:t>
        <a:bodyPr/>
        <a:lstStyle/>
        <a:p>
          <a:endParaRPr lang="en-US"/>
        </a:p>
      </dgm:t>
    </dgm:pt>
    <dgm:pt modelId="{5BA9CE46-B55E-544F-9C86-97276B989093}" type="sibTrans" cxnId="{274E98D9-AEB3-5541-9F01-C3BB90BB5C12}">
      <dgm:prSet/>
      <dgm:spPr/>
      <dgm:t>
        <a:bodyPr/>
        <a:lstStyle/>
        <a:p>
          <a:endParaRPr lang="en-US"/>
        </a:p>
      </dgm:t>
    </dgm:pt>
    <dgm:pt modelId="{C9469016-3EE7-B540-BDCC-8F3E4033804E}" type="pres">
      <dgm:prSet presAssocID="{50D12D83-36EE-AF43-9943-858E56926C41}" presName="diagram" presStyleCnt="0">
        <dgm:presLayoutVars>
          <dgm:dir/>
          <dgm:resizeHandles val="exact"/>
        </dgm:presLayoutVars>
      </dgm:prSet>
      <dgm:spPr/>
    </dgm:pt>
    <dgm:pt modelId="{E917FE38-5A7A-4C4A-9834-7CE6ABA618C1}" type="pres">
      <dgm:prSet presAssocID="{6B8D1A3C-8B1E-E941-BF11-B694A21C98A0}" presName="node" presStyleLbl="node1" presStyleIdx="0" presStyleCnt="4" custScaleY="66213">
        <dgm:presLayoutVars>
          <dgm:bulletEnabled val="1"/>
        </dgm:presLayoutVars>
      </dgm:prSet>
      <dgm:spPr/>
    </dgm:pt>
    <dgm:pt modelId="{6A900F0E-43C8-1B46-B058-3BB1FAA005D8}" type="pres">
      <dgm:prSet presAssocID="{E622CE78-CF62-7D41-9107-9B180FB182CD}" presName="sibTrans" presStyleCnt="0"/>
      <dgm:spPr/>
    </dgm:pt>
    <dgm:pt modelId="{AA3365AB-A2BA-5743-800A-A09C19A33F26}" type="pres">
      <dgm:prSet presAssocID="{274811A3-13CA-3643-B367-357C439156C3}" presName="node" presStyleLbl="node1" presStyleIdx="1" presStyleCnt="4" custScaleY="66213">
        <dgm:presLayoutVars>
          <dgm:bulletEnabled val="1"/>
        </dgm:presLayoutVars>
      </dgm:prSet>
      <dgm:spPr/>
    </dgm:pt>
    <dgm:pt modelId="{7C920D63-6F13-264B-BC7F-F8AD3B32BE82}" type="pres">
      <dgm:prSet presAssocID="{39044E6C-55A7-0F43-85A8-0548C22CD356}" presName="sibTrans" presStyleCnt="0"/>
      <dgm:spPr/>
    </dgm:pt>
    <dgm:pt modelId="{31727B55-C225-E74B-A311-E47E178D90E4}" type="pres">
      <dgm:prSet presAssocID="{4D7F0884-F971-414D-A582-6C571F7F1BB8}" presName="node" presStyleLbl="node1" presStyleIdx="2" presStyleCnt="4">
        <dgm:presLayoutVars>
          <dgm:bulletEnabled val="1"/>
        </dgm:presLayoutVars>
      </dgm:prSet>
      <dgm:spPr/>
    </dgm:pt>
    <dgm:pt modelId="{A2EFAC01-43AD-6B45-A78C-0B39B823D9AC}" type="pres">
      <dgm:prSet presAssocID="{C59174B8-E7ED-414A-AC65-BE30348AF0C7}" presName="sibTrans" presStyleCnt="0"/>
      <dgm:spPr/>
    </dgm:pt>
    <dgm:pt modelId="{27C91E36-90AC-634F-BE46-D362905A1CE0}" type="pres">
      <dgm:prSet presAssocID="{1D176E74-F39A-E248-9146-187C8632C667}" presName="node" presStyleLbl="node1" presStyleIdx="3" presStyleCnt="4">
        <dgm:presLayoutVars>
          <dgm:bulletEnabled val="1"/>
        </dgm:presLayoutVars>
      </dgm:prSet>
      <dgm:spPr/>
    </dgm:pt>
  </dgm:ptLst>
  <dgm:cxnLst>
    <dgm:cxn modelId="{D3887411-7BAF-BB47-8CCB-7352105C1B16}" type="presOf" srcId="{1D176E74-F39A-E248-9146-187C8632C667}" destId="{27C91E36-90AC-634F-BE46-D362905A1CE0}" srcOrd="0" destOrd="0" presId="urn:microsoft.com/office/officeart/2005/8/layout/default"/>
    <dgm:cxn modelId="{5FE40D23-848D-B144-AD58-B38C7BA9F334}" type="presOf" srcId="{CA8A86AB-61AF-B142-B438-B3326127DD85}" destId="{27C91E36-90AC-634F-BE46-D362905A1CE0}" srcOrd="0" destOrd="1" presId="urn:microsoft.com/office/officeart/2005/8/layout/default"/>
    <dgm:cxn modelId="{39C4E626-B7F6-5740-BAD4-2B7479840693}" srcId="{274811A3-13CA-3643-B367-357C439156C3}" destId="{51DD0886-6630-A44D-A477-0E8E119CFE82}" srcOrd="0" destOrd="0" parTransId="{89FB8ED8-CDA2-D049-B318-A262C07013E0}" sibTransId="{76430703-8CBA-FA47-A9B3-8B500BC5DDB0}"/>
    <dgm:cxn modelId="{CED59B28-3877-8C4B-B9C5-196AA7C2C6F8}" type="presOf" srcId="{50D12D83-36EE-AF43-9943-858E56926C41}" destId="{C9469016-3EE7-B540-BDCC-8F3E4033804E}" srcOrd="0" destOrd="0" presId="urn:microsoft.com/office/officeart/2005/8/layout/default"/>
    <dgm:cxn modelId="{905AD73E-DBC3-4248-ABFD-C093E0BBD305}" type="presOf" srcId="{51DD0886-6630-A44D-A477-0E8E119CFE82}" destId="{AA3365AB-A2BA-5743-800A-A09C19A33F26}" srcOrd="0" destOrd="1" presId="urn:microsoft.com/office/officeart/2005/8/layout/default"/>
    <dgm:cxn modelId="{9571FA4B-7E41-8D47-973F-ADDB481B915A}" srcId="{50D12D83-36EE-AF43-9943-858E56926C41}" destId="{1D176E74-F39A-E248-9146-187C8632C667}" srcOrd="3" destOrd="0" parTransId="{0AB94C90-5DB0-C845-8DA5-42E066387349}" sibTransId="{15F757C1-5F08-5043-B9A3-F46B6E15C195}"/>
    <dgm:cxn modelId="{B5D41550-C71B-B64E-95A0-0E24F6C21FE5}" type="presOf" srcId="{74E69683-3615-CF47-A4A2-E1C6CD878F07}" destId="{31727B55-C225-E74B-A311-E47E178D90E4}" srcOrd="0" destOrd="1" presId="urn:microsoft.com/office/officeart/2005/8/layout/default"/>
    <dgm:cxn modelId="{C628C157-050E-0F49-85D3-84D23237DC9B}" type="presOf" srcId="{6B8D1A3C-8B1E-E941-BF11-B694A21C98A0}" destId="{E917FE38-5A7A-4C4A-9834-7CE6ABA618C1}" srcOrd="0" destOrd="0" presId="urn:microsoft.com/office/officeart/2005/8/layout/default"/>
    <dgm:cxn modelId="{DFAEA17A-1715-E448-8CCD-8CF15B93475B}" srcId="{50D12D83-36EE-AF43-9943-858E56926C41}" destId="{6B8D1A3C-8B1E-E941-BF11-B694A21C98A0}" srcOrd="0" destOrd="0" parTransId="{508BF8AB-B802-E14C-8C87-896690FF130F}" sibTransId="{E622CE78-CF62-7D41-9107-9B180FB182CD}"/>
    <dgm:cxn modelId="{58265C7D-44EF-5843-B56F-B505A90A3F76}" srcId="{6B8D1A3C-8B1E-E941-BF11-B694A21C98A0}" destId="{A00FFC03-C80B-4B47-AC2E-98159E356508}" srcOrd="0" destOrd="0" parTransId="{04115650-A0CA-8743-9923-21714215D44B}" sibTransId="{22E12560-7F32-5249-901D-374AD6CBBCA4}"/>
    <dgm:cxn modelId="{A3715E9A-E058-334E-A04C-D9A1536E4E74}" srcId="{50D12D83-36EE-AF43-9943-858E56926C41}" destId="{274811A3-13CA-3643-B367-357C439156C3}" srcOrd="1" destOrd="0" parTransId="{F36FF4B0-E7D9-C74E-8608-633A9BB6CC32}" sibTransId="{39044E6C-55A7-0F43-85A8-0548C22CD356}"/>
    <dgm:cxn modelId="{EE41E09B-723F-5240-86C1-40031B9FCB70}" type="presOf" srcId="{274811A3-13CA-3643-B367-357C439156C3}" destId="{AA3365AB-A2BA-5743-800A-A09C19A33F26}" srcOrd="0" destOrd="0" presId="urn:microsoft.com/office/officeart/2005/8/layout/default"/>
    <dgm:cxn modelId="{79783EA4-3BEF-2E44-AE48-B7934F3FF5E9}" type="presOf" srcId="{A00FFC03-C80B-4B47-AC2E-98159E356508}" destId="{E917FE38-5A7A-4C4A-9834-7CE6ABA618C1}" srcOrd="0" destOrd="1" presId="urn:microsoft.com/office/officeart/2005/8/layout/default"/>
    <dgm:cxn modelId="{085FC6AB-334B-C449-A8C3-D8CD5EDF53D9}" type="presOf" srcId="{4D7F0884-F971-414D-A582-6C571F7F1BB8}" destId="{31727B55-C225-E74B-A311-E47E178D90E4}" srcOrd="0" destOrd="0" presId="urn:microsoft.com/office/officeart/2005/8/layout/default"/>
    <dgm:cxn modelId="{75B0DDBA-0A56-4E4C-BDCF-0BD85A81FE8F}" srcId="{4D7F0884-F971-414D-A582-6C571F7F1BB8}" destId="{74E69683-3615-CF47-A4A2-E1C6CD878F07}" srcOrd="0" destOrd="0" parTransId="{88BD5EF4-8E16-2343-82AF-05141D0DD07C}" sibTransId="{27B4ECB9-6411-9F41-8A01-E0D831347718}"/>
    <dgm:cxn modelId="{03CDD0CE-1DC2-C44E-85F1-71965973353F}" srcId="{50D12D83-36EE-AF43-9943-858E56926C41}" destId="{4D7F0884-F971-414D-A582-6C571F7F1BB8}" srcOrd="2" destOrd="0" parTransId="{3981F6DE-5A32-6A48-9EA6-23CDB0390CD2}" sibTransId="{C59174B8-E7ED-414A-AC65-BE30348AF0C7}"/>
    <dgm:cxn modelId="{274E98D9-AEB3-5541-9F01-C3BB90BB5C12}" srcId="{1D176E74-F39A-E248-9146-187C8632C667}" destId="{CA8A86AB-61AF-B142-B438-B3326127DD85}" srcOrd="0" destOrd="0" parTransId="{66FEC9FB-2AAA-3E4B-B676-05A4B968D9BC}" sibTransId="{5BA9CE46-B55E-544F-9C86-97276B989093}"/>
    <dgm:cxn modelId="{9F8768A8-5B41-FA43-80EA-53952267339B}" type="presParOf" srcId="{C9469016-3EE7-B540-BDCC-8F3E4033804E}" destId="{E917FE38-5A7A-4C4A-9834-7CE6ABA618C1}" srcOrd="0" destOrd="0" presId="urn:microsoft.com/office/officeart/2005/8/layout/default"/>
    <dgm:cxn modelId="{76424242-D211-5749-B9A0-FB55BBE3B0EF}" type="presParOf" srcId="{C9469016-3EE7-B540-BDCC-8F3E4033804E}" destId="{6A900F0E-43C8-1B46-B058-3BB1FAA005D8}" srcOrd="1" destOrd="0" presId="urn:microsoft.com/office/officeart/2005/8/layout/default"/>
    <dgm:cxn modelId="{D2D0E380-38A1-8C4E-AD75-960F763A335E}" type="presParOf" srcId="{C9469016-3EE7-B540-BDCC-8F3E4033804E}" destId="{AA3365AB-A2BA-5743-800A-A09C19A33F26}" srcOrd="2" destOrd="0" presId="urn:microsoft.com/office/officeart/2005/8/layout/default"/>
    <dgm:cxn modelId="{47680ADD-C416-E94F-9791-8259EFAE74CA}" type="presParOf" srcId="{C9469016-3EE7-B540-BDCC-8F3E4033804E}" destId="{7C920D63-6F13-264B-BC7F-F8AD3B32BE82}" srcOrd="3" destOrd="0" presId="urn:microsoft.com/office/officeart/2005/8/layout/default"/>
    <dgm:cxn modelId="{ACC25222-3581-0348-9F99-4FC291047BBC}" type="presParOf" srcId="{C9469016-3EE7-B540-BDCC-8F3E4033804E}" destId="{31727B55-C225-E74B-A311-E47E178D90E4}" srcOrd="4" destOrd="0" presId="urn:microsoft.com/office/officeart/2005/8/layout/default"/>
    <dgm:cxn modelId="{C091FB46-5FB5-144E-A2C1-57012658A608}" type="presParOf" srcId="{C9469016-3EE7-B540-BDCC-8F3E4033804E}" destId="{A2EFAC01-43AD-6B45-A78C-0B39B823D9AC}" srcOrd="5" destOrd="0" presId="urn:microsoft.com/office/officeart/2005/8/layout/default"/>
    <dgm:cxn modelId="{635DD096-2401-4147-A8E9-EEB8A5F5A5F1}" type="presParOf" srcId="{C9469016-3EE7-B540-BDCC-8F3E4033804E}" destId="{27C91E36-90AC-634F-BE46-D362905A1CE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7FE38-5A7A-4C4A-9834-7CE6ABA618C1}">
      <dsp:nvSpPr>
        <dsp:cNvPr id="0" name=""/>
        <dsp:cNvSpPr/>
      </dsp:nvSpPr>
      <dsp:spPr>
        <a:xfrm>
          <a:off x="744" y="439768"/>
          <a:ext cx="2902148" cy="115295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Port : 8081</a:t>
          </a:r>
        </a:p>
        <a:p>
          <a:pPr marL="0" lvl="0" indent="0" algn="l" defTabSz="889000">
            <a:lnSpc>
              <a:spcPct val="90000"/>
            </a:lnSpc>
            <a:spcBef>
              <a:spcPct val="0"/>
            </a:spcBef>
            <a:spcAft>
              <a:spcPct val="35000"/>
            </a:spcAft>
            <a:buNone/>
          </a:pPr>
          <a:r>
            <a:rPr lang="en-US" sz="2000" kern="1200" dirty="0" err="1"/>
            <a:t>BookService</a:t>
          </a:r>
          <a:endParaRPr lang="en-US" sz="2000" kern="1200" dirty="0"/>
        </a:p>
        <a:p>
          <a:pPr marL="171450" lvl="1" indent="-171450" algn="l" defTabSz="711200">
            <a:lnSpc>
              <a:spcPct val="90000"/>
            </a:lnSpc>
            <a:spcBef>
              <a:spcPct val="0"/>
            </a:spcBef>
            <a:spcAft>
              <a:spcPct val="15000"/>
            </a:spcAft>
            <a:buChar char="•"/>
          </a:pPr>
          <a:r>
            <a:rPr lang="en-US" sz="1600" kern="1200" dirty="0"/>
            <a:t>Book[ bid title </a:t>
          </a:r>
          <a:r>
            <a:rPr lang="en-US" sz="1600" kern="1200" dirty="0" err="1"/>
            <a:t>desc</a:t>
          </a:r>
          <a:r>
            <a:rPr lang="en-US" sz="1600" kern="1200" dirty="0"/>
            <a:t> price]</a:t>
          </a:r>
        </a:p>
      </dsp:txBody>
      <dsp:txXfrm>
        <a:off x="744" y="439768"/>
        <a:ext cx="2902148" cy="1152959"/>
      </dsp:txXfrm>
    </dsp:sp>
    <dsp:sp modelId="{AA3365AB-A2BA-5743-800A-A09C19A33F26}">
      <dsp:nvSpPr>
        <dsp:cNvPr id="0" name=""/>
        <dsp:cNvSpPr/>
      </dsp:nvSpPr>
      <dsp:spPr>
        <a:xfrm>
          <a:off x="3193107" y="439768"/>
          <a:ext cx="2902148" cy="115295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Port : 8082</a:t>
          </a:r>
        </a:p>
        <a:p>
          <a:pPr marL="0" lvl="0" indent="0" algn="l" defTabSz="889000">
            <a:lnSpc>
              <a:spcPct val="90000"/>
            </a:lnSpc>
            <a:spcBef>
              <a:spcPct val="0"/>
            </a:spcBef>
            <a:spcAft>
              <a:spcPct val="35000"/>
            </a:spcAft>
            <a:buNone/>
          </a:pPr>
          <a:r>
            <a:rPr lang="en-US" sz="2000" kern="1200" dirty="0" err="1"/>
            <a:t>UserService</a:t>
          </a:r>
          <a:endParaRPr lang="en-US" sz="2000" kern="1200" dirty="0"/>
        </a:p>
        <a:p>
          <a:pPr marL="171450" lvl="1" indent="-171450" algn="l" defTabSz="711200">
            <a:lnSpc>
              <a:spcPct val="90000"/>
            </a:lnSpc>
            <a:spcBef>
              <a:spcPct val="0"/>
            </a:spcBef>
            <a:spcAft>
              <a:spcPct val="15000"/>
            </a:spcAft>
            <a:buChar char="•"/>
          </a:pPr>
          <a:r>
            <a:rPr lang="en-US" sz="1600" kern="1200" dirty="0"/>
            <a:t>User [ email ]</a:t>
          </a:r>
        </a:p>
      </dsp:txBody>
      <dsp:txXfrm>
        <a:off x="3193107" y="439768"/>
        <a:ext cx="2902148" cy="1152959"/>
      </dsp:txXfrm>
    </dsp:sp>
    <dsp:sp modelId="{31727B55-C225-E74B-A311-E47E178D90E4}">
      <dsp:nvSpPr>
        <dsp:cNvPr id="0" name=""/>
        <dsp:cNvSpPr/>
      </dsp:nvSpPr>
      <dsp:spPr>
        <a:xfrm>
          <a:off x="744" y="1882942"/>
          <a:ext cx="2902148" cy="174128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Port : 8083</a:t>
          </a:r>
        </a:p>
        <a:p>
          <a:pPr marL="0" lvl="0" indent="0" algn="l" defTabSz="889000">
            <a:lnSpc>
              <a:spcPct val="90000"/>
            </a:lnSpc>
            <a:spcBef>
              <a:spcPct val="0"/>
            </a:spcBef>
            <a:spcAft>
              <a:spcPct val="35000"/>
            </a:spcAft>
            <a:buNone/>
          </a:pPr>
          <a:r>
            <a:rPr lang="en-US" sz="2000" kern="1200" dirty="0" err="1"/>
            <a:t>BookMailingService</a:t>
          </a:r>
          <a:endParaRPr lang="en-US" sz="2000" kern="1200" dirty="0"/>
        </a:p>
        <a:p>
          <a:pPr marL="171450" lvl="1" indent="-171450" algn="l" defTabSz="711200">
            <a:lnSpc>
              <a:spcPct val="90000"/>
            </a:lnSpc>
            <a:spcBef>
              <a:spcPct val="0"/>
            </a:spcBef>
            <a:spcAft>
              <a:spcPct val="15000"/>
            </a:spcAft>
            <a:buChar char="•"/>
          </a:pPr>
          <a:r>
            <a:rPr lang="en-US" sz="1600" kern="1200" dirty="0" err="1"/>
            <a:t>BookOrder</a:t>
          </a:r>
          <a:r>
            <a:rPr lang="en-US" sz="1600" kern="1200" dirty="0"/>
            <a:t> [ </a:t>
          </a:r>
          <a:r>
            <a:rPr lang="en-US" sz="1600" kern="1200" dirty="0" err="1"/>
            <a:t>oid</a:t>
          </a:r>
          <a:r>
            <a:rPr lang="en-US" sz="1600" kern="1200" dirty="0"/>
            <a:t> bid email </a:t>
          </a:r>
          <a:r>
            <a:rPr lang="en-US" sz="1600" kern="1200" dirty="0" err="1"/>
            <a:t>datetime</a:t>
          </a:r>
          <a:r>
            <a:rPr lang="en-US" sz="1600" kern="1200" dirty="0"/>
            <a:t> ]</a:t>
          </a:r>
        </a:p>
      </dsp:txBody>
      <dsp:txXfrm>
        <a:off x="744" y="1882942"/>
        <a:ext cx="2902148" cy="1741289"/>
      </dsp:txXfrm>
    </dsp:sp>
    <dsp:sp modelId="{27C91E36-90AC-634F-BE46-D362905A1CE0}">
      <dsp:nvSpPr>
        <dsp:cNvPr id="0" name=""/>
        <dsp:cNvSpPr/>
      </dsp:nvSpPr>
      <dsp:spPr>
        <a:xfrm>
          <a:off x="3193107" y="1882942"/>
          <a:ext cx="2902148" cy="174128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Port : 8084</a:t>
          </a:r>
        </a:p>
        <a:p>
          <a:pPr marL="0" lvl="0" indent="0" algn="l" defTabSz="889000">
            <a:lnSpc>
              <a:spcPct val="90000"/>
            </a:lnSpc>
            <a:spcBef>
              <a:spcPct val="0"/>
            </a:spcBef>
            <a:spcAft>
              <a:spcPct val="35000"/>
            </a:spcAft>
            <a:buNone/>
          </a:pPr>
          <a:r>
            <a:rPr lang="en-US" sz="2000" kern="1200" dirty="0" err="1"/>
            <a:t>BookCatalogService</a:t>
          </a:r>
          <a:endParaRPr lang="en-US" sz="2000" kern="1200" dirty="0"/>
        </a:p>
        <a:p>
          <a:pPr marL="171450" lvl="1" indent="-171450" algn="l" defTabSz="711200">
            <a:lnSpc>
              <a:spcPct val="90000"/>
            </a:lnSpc>
            <a:spcBef>
              <a:spcPct val="0"/>
            </a:spcBef>
            <a:spcAft>
              <a:spcPct val="15000"/>
            </a:spcAft>
            <a:buChar char="•"/>
          </a:pPr>
          <a:r>
            <a:rPr lang="en-US" sz="1600" kern="1200" dirty="0" err="1"/>
            <a:t>UserCatalog</a:t>
          </a:r>
          <a:r>
            <a:rPr lang="en-US" sz="1600" kern="1200" dirty="0"/>
            <a:t> [ email title </a:t>
          </a:r>
          <a:r>
            <a:rPr lang="en-US" sz="1600" kern="1200" dirty="0" err="1"/>
            <a:t>desc</a:t>
          </a:r>
          <a:r>
            <a:rPr lang="en-US" sz="1600" kern="1200" dirty="0"/>
            <a:t> </a:t>
          </a:r>
          <a:r>
            <a:rPr lang="en-US" sz="1600" kern="1200" dirty="0" err="1"/>
            <a:t>datetime</a:t>
          </a:r>
          <a:r>
            <a:rPr lang="en-US" sz="1600" kern="1200" dirty="0"/>
            <a:t> price ]</a:t>
          </a:r>
        </a:p>
      </dsp:txBody>
      <dsp:txXfrm>
        <a:off x="3193107" y="1882942"/>
        <a:ext cx="2902148" cy="174128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B3874-4EDE-4EDC-B525-8967D0BF9027}" type="datetimeFigureOut">
              <a:rPr lang="en-IN" smtClean="0"/>
              <a:t>01/07/21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9A3AFB-2D54-4257-8C08-258FF686D337}" type="slidenum">
              <a:rPr lang="en-IN" smtClean="0"/>
              <a:t>‹#›</a:t>
            </a:fld>
            <a:endParaRPr lang="en-IN"/>
          </a:p>
        </p:txBody>
      </p:sp>
    </p:spTree>
    <p:extLst>
      <p:ext uri="{BB962C8B-B14F-4D97-AF65-F5344CB8AC3E}">
        <p14:creationId xmlns:p14="http://schemas.microsoft.com/office/powerpoint/2010/main" val="1763528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A77E9D-1F26-455B-9FC4-1E2D7C5371B8}" type="datetimeFigureOut">
              <a:rPr lang="en-US" smtClean="0"/>
              <a:t>7/1/21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FCE4C0-1175-4F38-90ED-AE7A39817694}" type="slidenum">
              <a:rPr lang="en-US" smtClean="0"/>
              <a:t>‹#›</a:t>
            </a:fld>
            <a:endParaRPr lang="en-US" dirty="0"/>
          </a:p>
        </p:txBody>
      </p:sp>
    </p:spTree>
    <p:extLst>
      <p:ext uri="{BB962C8B-B14F-4D97-AF65-F5344CB8AC3E}">
        <p14:creationId xmlns:p14="http://schemas.microsoft.com/office/powerpoint/2010/main" val="38722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microservices.io/articles/whoisusingmicroservices.html" TargetMode="External"/><Relationship Id="rId3" Type="http://schemas.openxmlformats.org/officeDocument/2006/relationships/hyperlink" Target="http://techblog.netflix.com/" TargetMode="External"/><Relationship Id="rId7" Type="http://schemas.openxmlformats.org/officeDocument/2006/relationships/hyperlink" Target="http://ebay.com/"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amazon.com/" TargetMode="External"/><Relationship Id="rId5" Type="http://schemas.openxmlformats.org/officeDocument/2006/relationships/hyperlink" Target="http://www.addsimplicity.com/downloads/eBaySDForum2006-11-29.pdf" TargetMode="External"/><Relationship Id="rId4" Type="http://schemas.openxmlformats.org/officeDocument/2006/relationships/hyperlink" Target="http://highscalability.com/blog/2007/9/18/amazon-architecture.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icroservices.io/articles/scalecube.html"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microservices.io/patterns/data/saga.html" TargetMode="External"/><Relationship Id="rId4" Type="http://schemas.openxmlformats.org/officeDocument/2006/relationships/hyperlink" Target="https://microservices.io/patterns/data/database-per-service.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heguardian.com/technology/2018/apr/24/the-two-pizza-rule-and-the-secret-of-amazons-succes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smartbear.com/solutions/microservices/" TargetMode="External"/><Relationship Id="rId4" Type="http://schemas.openxmlformats.org/officeDocument/2006/relationships/hyperlink" Target="http://blog.idonethis.com/two-pizza-team/"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microservices.io/patterns/data/transaction-log-tailing.html" TargetMode="External"/><Relationship Id="rId3" Type="http://schemas.openxmlformats.org/officeDocument/2006/relationships/hyperlink" Target="https://microservices.io/patterns/decomposition/decompose-by-business-capability.html" TargetMode="External"/><Relationship Id="rId7" Type="http://schemas.openxmlformats.org/officeDocument/2006/relationships/hyperlink" Target="https://microservices.io/patterns/data/event-sourcing.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microservices.io/patterns/data/saga.html" TargetMode="External"/><Relationship Id="rId5" Type="http://schemas.openxmlformats.org/officeDocument/2006/relationships/hyperlink" Target="http://www.objectmentor.com/resources/articles/srp.pdf" TargetMode="External"/><Relationship Id="rId10" Type="http://schemas.openxmlformats.org/officeDocument/2006/relationships/hyperlink" Target="https://microservices.io/patterns/data/cqrs.html" TargetMode="External"/><Relationship Id="rId4" Type="http://schemas.openxmlformats.org/officeDocument/2006/relationships/hyperlink" Target="https://microservices.io/patterns/decomposition/decompose-by-subdomain.html" TargetMode="External"/><Relationship Id="rId9" Type="http://schemas.openxmlformats.org/officeDocument/2006/relationships/hyperlink" Target="https://microservices.io/patterns/data/api-composition.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1</a:t>
            </a:fld>
            <a:endParaRPr lang="en-US" dirty="0"/>
          </a:p>
        </p:txBody>
      </p:sp>
    </p:spTree>
    <p:extLst>
      <p:ext uri="{BB962C8B-B14F-4D97-AF65-F5344CB8AC3E}">
        <p14:creationId xmlns:p14="http://schemas.microsoft.com/office/powerpoint/2010/main" val="193055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a:t>The code base is (or will be) large. A small code base will probably not benefit from splitting up into logical services. </a:t>
            </a:r>
          </a:p>
          <a:p>
            <a:pPr marL="285750" indent="-285750">
              <a:buFont typeface="Arial" charset="0"/>
              <a:buChar char="•"/>
            </a:pPr>
            <a:endParaRPr lang="en-US" dirty="0"/>
          </a:p>
          <a:p>
            <a:pPr marL="285750" indent="-285750">
              <a:buFont typeface="Arial" charset="0"/>
              <a:buChar char="•"/>
            </a:pPr>
            <a:r>
              <a:rPr lang="en-US" dirty="0"/>
              <a:t>You have an adequate staff to split into teams devoted to particular services. Many advantages are lost if the whole team works on one service at a time</a:t>
            </a:r>
          </a:p>
          <a:p>
            <a:pPr marL="285750" indent="-285750">
              <a:buFont typeface="Arial" charset="0"/>
              <a:buChar char="•"/>
            </a:pPr>
            <a:endParaRPr lang="en-US" dirty="0"/>
          </a:p>
          <a:p>
            <a:pPr marL="285750" indent="-285750">
              <a:buFont typeface="Arial" charset="0"/>
              <a:buChar char="•"/>
            </a:pPr>
            <a:r>
              <a:rPr lang="en-US" dirty="0"/>
              <a:t>The operational team is ready and willing to support the many services in the architecture. Although the long-term operational benefits of a </a:t>
            </a:r>
            <a:r>
              <a:rPr lang="en-US" dirty="0" err="1"/>
              <a:t>microservices</a:t>
            </a:r>
            <a:r>
              <a:rPr lang="en-US" dirty="0"/>
              <a:t> architecture is well understood, at the start it can seem like a lot more work to run many servers or instances than a single large one.</a:t>
            </a:r>
          </a:p>
          <a:p>
            <a:pPr marL="285750" indent="-285750">
              <a:buFont typeface="Arial" charset="0"/>
              <a:buChar char="•"/>
            </a:pPr>
            <a:endParaRPr lang="en-US" dirty="0"/>
          </a:p>
          <a:p>
            <a:pPr marL="285750" indent="-285750">
              <a:buFont typeface="Arial" charset="0"/>
              <a:buChar char="•"/>
            </a:pPr>
            <a:r>
              <a:rPr lang="en-US" dirty="0"/>
              <a:t>The underlying business processes are well defined. One of the cool things about a </a:t>
            </a:r>
            <a:r>
              <a:rPr lang="en-US" dirty="0" err="1"/>
              <a:t>microservices</a:t>
            </a:r>
            <a:r>
              <a:rPr lang="en-US" dirty="0"/>
              <a:t> architecture is that anyone with a knowledge of the business can look at an architecture diagram and see the mapping. If, however, the business processes are ad hoc or poorly delineated, then your architecture will reflect this messiness.</a:t>
            </a:r>
            <a:endParaRPr lang="en-US" sz="1200" dirty="0"/>
          </a:p>
        </p:txBody>
      </p:sp>
      <p:sp>
        <p:nvSpPr>
          <p:cNvPr id="4" name="Slide Number Placeholder 3"/>
          <p:cNvSpPr>
            <a:spLocks noGrp="1"/>
          </p:cNvSpPr>
          <p:nvPr>
            <p:ph type="sldNum" sz="quarter" idx="10"/>
          </p:nvPr>
        </p:nvSpPr>
        <p:spPr/>
        <p:txBody>
          <a:bodyPr/>
          <a:lstStyle/>
          <a:p>
            <a:fld id="{73FCE4C0-1175-4F38-90ED-AE7A39817694}" type="slidenum">
              <a:rPr lang="en-US" smtClean="0"/>
              <a:t>11</a:t>
            </a:fld>
            <a:endParaRPr lang="en-US" dirty="0"/>
          </a:p>
        </p:txBody>
      </p:sp>
    </p:spTree>
    <p:extLst>
      <p:ext uri="{BB962C8B-B14F-4D97-AF65-F5344CB8AC3E}">
        <p14:creationId xmlns:p14="http://schemas.microsoft.com/office/powerpoint/2010/main" val="1434316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a:t>Most large scale web sites including </a:t>
            </a:r>
            <a:r>
              <a:rPr lang="en-US" dirty="0">
                <a:hlinkClick r:id="rId3"/>
              </a:rPr>
              <a:t>Netflix</a:t>
            </a:r>
            <a:r>
              <a:rPr lang="en-US" dirty="0"/>
              <a:t>, </a:t>
            </a:r>
            <a:r>
              <a:rPr lang="en-US" dirty="0">
                <a:hlinkClick r:id="rId4"/>
              </a:rPr>
              <a:t>Amazon</a:t>
            </a:r>
            <a:r>
              <a:rPr lang="en-US" dirty="0"/>
              <a:t> and </a:t>
            </a:r>
            <a:r>
              <a:rPr lang="en-US" dirty="0">
                <a:hlinkClick r:id="rId5"/>
              </a:rPr>
              <a:t>eBay</a:t>
            </a:r>
            <a:r>
              <a:rPr lang="en-US" dirty="0"/>
              <a:t> have evolved from a monolithic architecture to a </a:t>
            </a:r>
            <a:r>
              <a:rPr lang="en-US" dirty="0" err="1"/>
              <a:t>microservice</a:t>
            </a:r>
            <a:r>
              <a:rPr lang="en-US" dirty="0"/>
              <a:t> architecture.</a:t>
            </a:r>
          </a:p>
          <a:p>
            <a:pPr marL="285750" indent="-285750">
              <a:buFont typeface="Arial" charset="0"/>
              <a:buChar char="•"/>
            </a:pPr>
            <a:r>
              <a:rPr lang="en-US" dirty="0"/>
              <a:t>Netflix, which is a very popular video streaming service that’s responsible for up to 30% of Internet traffic, has a large scale, service-oriented architecture. They handle over a billion calls per day to their video streaming API from over 800 different kinds of devices. Each API call fans out to an average of six calls to backend services.</a:t>
            </a:r>
          </a:p>
          <a:p>
            <a:pPr marL="285750" indent="-285750">
              <a:buFont typeface="Arial" charset="0"/>
              <a:buChar char="•"/>
            </a:pPr>
            <a:r>
              <a:rPr lang="en-US" dirty="0">
                <a:hlinkClick r:id="rId6"/>
              </a:rPr>
              <a:t>Amazon.com</a:t>
            </a:r>
            <a:r>
              <a:rPr lang="en-US" dirty="0"/>
              <a:t> originally had a two-tier architecture. In order to scale they migrated to a service-oriented architecture consisting of hundreds of backend services. Several applications call these services including the applications that implement the </a:t>
            </a:r>
            <a:r>
              <a:rPr lang="en-US" dirty="0">
                <a:hlinkClick r:id="rId6"/>
              </a:rPr>
              <a:t>Amazon.com</a:t>
            </a:r>
            <a:r>
              <a:rPr lang="en-US" dirty="0"/>
              <a:t> website and the web service API. </a:t>
            </a:r>
          </a:p>
          <a:p>
            <a:pPr marL="285750" indent="-285750">
              <a:buFont typeface="Arial" charset="0"/>
              <a:buChar char="•"/>
            </a:pPr>
            <a:r>
              <a:rPr lang="en-US" dirty="0"/>
              <a:t>The </a:t>
            </a:r>
            <a:r>
              <a:rPr lang="en-US" dirty="0">
                <a:hlinkClick r:id="rId6"/>
              </a:rPr>
              <a:t>Amazon.com</a:t>
            </a:r>
            <a:r>
              <a:rPr lang="en-US" dirty="0"/>
              <a:t> website application calls 100-150 services to get the data that used to build a web page.</a:t>
            </a:r>
          </a:p>
          <a:p>
            <a:pPr marL="285750" indent="-285750">
              <a:buFont typeface="Arial" charset="0"/>
              <a:buChar char="•"/>
            </a:pPr>
            <a:r>
              <a:rPr lang="en-US" dirty="0"/>
              <a:t>The auction site </a:t>
            </a:r>
            <a:r>
              <a:rPr lang="en-US" dirty="0">
                <a:hlinkClick r:id="rId7"/>
              </a:rPr>
              <a:t>ebay.com</a:t>
            </a:r>
            <a:r>
              <a:rPr lang="en-US" dirty="0"/>
              <a:t> also evolved from a monolithic architecture to a service-oriented architecture. The application tier consists of multiple independent applications. Each application implements the business logic for a specific function area such as buying or selling. Each application uses X-axis splits and some applications such as search use Z-axis splits. </a:t>
            </a:r>
            <a:r>
              <a:rPr lang="en-US" dirty="0">
                <a:hlinkClick r:id="rId7"/>
              </a:rPr>
              <a:t>Ebay.com</a:t>
            </a:r>
            <a:r>
              <a:rPr lang="en-US" dirty="0"/>
              <a:t> also applies a combination of X-, Y- and Z-style scaling to the database tier.</a:t>
            </a:r>
          </a:p>
          <a:p>
            <a:pPr marL="285750" indent="-285750">
              <a:buFont typeface="Arial" charset="0"/>
              <a:buChar char="•"/>
            </a:pPr>
            <a:r>
              <a:rPr lang="en-US" dirty="0"/>
              <a:t>There are </a:t>
            </a:r>
            <a:r>
              <a:rPr lang="en-US" dirty="0">
                <a:hlinkClick r:id="rId8"/>
              </a:rPr>
              <a:t>numerous other examples</a:t>
            </a:r>
            <a:r>
              <a:rPr lang="en-US" dirty="0"/>
              <a:t> of companies using the </a:t>
            </a:r>
            <a:r>
              <a:rPr lang="en-US" dirty="0" err="1"/>
              <a:t>microservice</a:t>
            </a:r>
            <a:r>
              <a:rPr lang="en-US" dirty="0"/>
              <a:t> architecture.</a:t>
            </a:r>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12</a:t>
            </a:fld>
            <a:endParaRPr lang="en-US" dirty="0"/>
          </a:p>
        </p:txBody>
      </p:sp>
    </p:spTree>
    <p:extLst>
      <p:ext uri="{BB962C8B-B14F-4D97-AF65-F5344CB8AC3E}">
        <p14:creationId xmlns:p14="http://schemas.microsoft.com/office/powerpoint/2010/main" val="467603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6082"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6083"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5E6D96EB-21BE-A840-A862-8168B09D358E}" type="slidenum">
              <a:rPr lang="en-US" altLang="en-US">
                <a:latin typeface="Times New Roman" charset="0"/>
              </a:rPr>
              <a:pPr/>
              <a:t>13</a:t>
            </a:fld>
            <a:endParaRPr lang="en-US" altLang="en-US">
              <a:latin typeface="Times New Roman" charset="0"/>
            </a:endParaRPr>
          </a:p>
        </p:txBody>
      </p:sp>
    </p:spTree>
    <p:extLst>
      <p:ext uri="{BB962C8B-B14F-4D97-AF65-F5344CB8AC3E}">
        <p14:creationId xmlns:p14="http://schemas.microsoft.com/office/powerpoint/2010/main" val="108065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6082"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6083"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5E6D96EB-21BE-A840-A862-8168B09D358E}" type="slidenum">
              <a:rPr lang="en-US" altLang="en-US">
                <a:latin typeface="Times New Roman" charset="0"/>
              </a:rPr>
              <a:pPr/>
              <a:t>14</a:t>
            </a:fld>
            <a:endParaRPr lang="en-US" altLang="en-US">
              <a:latin typeface="Times New Roman" charset="0"/>
            </a:endParaRPr>
          </a:p>
        </p:txBody>
      </p:sp>
    </p:spTree>
    <p:extLst>
      <p:ext uri="{BB962C8B-B14F-4D97-AF65-F5344CB8AC3E}">
        <p14:creationId xmlns:p14="http://schemas.microsoft.com/office/powerpoint/2010/main" val="670433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6082"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6083"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5E6D96EB-21BE-A840-A862-8168B09D358E}" type="slidenum">
              <a:rPr lang="en-US" altLang="en-US">
                <a:latin typeface="Times New Roman" charset="0"/>
              </a:rPr>
              <a:pPr/>
              <a:t>15</a:t>
            </a:fld>
            <a:endParaRPr lang="en-US" altLang="en-US">
              <a:latin typeface="Times New Roman" charset="0"/>
            </a:endParaRPr>
          </a:p>
        </p:txBody>
      </p:sp>
    </p:spTree>
    <p:extLst>
      <p:ext uri="{BB962C8B-B14F-4D97-AF65-F5344CB8AC3E}">
        <p14:creationId xmlns:p14="http://schemas.microsoft.com/office/powerpoint/2010/main" val="1482443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r>
              <a:rPr lang="en-US" sz="1200" b="1" kern="1200" dirty="0">
                <a:solidFill>
                  <a:schemeClr val="tx1"/>
                </a:solidFill>
                <a:effectLst/>
                <a:latin typeface="+mn-lt"/>
                <a:ea typeface="+mn-ea"/>
                <a:cs typeface="+mn-cs"/>
              </a:rPr>
              <a:t>Window -&gt; Preferences -&gt;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Network Connections -&gt;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Change mode to Manual</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tab name is </a:t>
            </a:r>
            <a:r>
              <a:rPr lang="en-US" sz="1200" kern="1200" dirty="0" err="1">
                <a:solidFill>
                  <a:schemeClr val="tx1"/>
                </a:solidFill>
                <a:effectLst/>
                <a:latin typeface="+mn-lt"/>
                <a:ea typeface="+mn-ea"/>
                <a:cs typeface="+mn-cs"/>
              </a:rPr>
              <a:t>ActiveProvider</a:t>
            </a:r>
            <a:r>
              <a:rPr lang="en-US" sz="1200" kern="1200" dirty="0">
                <a:solidFill>
                  <a:schemeClr val="tx1"/>
                </a:solidFill>
                <a:effectLst/>
                <a:latin typeface="+mn-lt"/>
                <a:ea typeface="+mn-ea"/>
                <a:cs typeface="+mn-cs"/>
              </a:rPr>
              <a:t> where you need to change from native to manual</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16</a:t>
            </a:fld>
            <a:endParaRPr lang="en-US" altLang="en-US">
              <a:latin typeface="Times New Roman" charset="0"/>
            </a:endParaRPr>
          </a:p>
        </p:txBody>
      </p:sp>
    </p:spTree>
    <p:extLst>
      <p:ext uri="{BB962C8B-B14F-4D97-AF65-F5344CB8AC3E}">
        <p14:creationId xmlns:p14="http://schemas.microsoft.com/office/powerpoint/2010/main" val="1169995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17</a:t>
            </a:fld>
            <a:endParaRPr lang="en-US" altLang="en-US">
              <a:latin typeface="Times New Roman" charset="0"/>
            </a:endParaRPr>
          </a:p>
        </p:txBody>
      </p:sp>
    </p:spTree>
    <p:extLst>
      <p:ext uri="{BB962C8B-B14F-4D97-AF65-F5344CB8AC3E}">
        <p14:creationId xmlns:p14="http://schemas.microsoft.com/office/powerpoint/2010/main" val="619037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18</a:t>
            </a:fld>
            <a:endParaRPr lang="en-US" altLang="en-US">
              <a:latin typeface="Times New Roman" charset="0"/>
            </a:endParaRPr>
          </a:p>
        </p:txBody>
      </p:sp>
    </p:spTree>
    <p:extLst>
      <p:ext uri="{BB962C8B-B14F-4D97-AF65-F5344CB8AC3E}">
        <p14:creationId xmlns:p14="http://schemas.microsoft.com/office/powerpoint/2010/main" val="404356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19</a:t>
            </a:fld>
            <a:endParaRPr lang="en-US" altLang="en-US">
              <a:latin typeface="Times New Roman" charset="0"/>
            </a:endParaRPr>
          </a:p>
        </p:txBody>
      </p:sp>
    </p:spTree>
    <p:extLst>
      <p:ext uri="{BB962C8B-B14F-4D97-AF65-F5344CB8AC3E}">
        <p14:creationId xmlns:p14="http://schemas.microsoft.com/office/powerpoint/2010/main" val="2121534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20</a:t>
            </a:fld>
            <a:endParaRPr lang="en-US" altLang="en-US">
              <a:latin typeface="Times New Roman" charset="0"/>
            </a:endParaRPr>
          </a:p>
        </p:txBody>
      </p:sp>
    </p:spTree>
    <p:extLst>
      <p:ext uri="{BB962C8B-B14F-4D97-AF65-F5344CB8AC3E}">
        <p14:creationId xmlns:p14="http://schemas.microsoft.com/office/powerpoint/2010/main" val="195582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2</a:t>
            </a:fld>
            <a:endParaRPr lang="en-US" dirty="0"/>
          </a:p>
        </p:txBody>
      </p:sp>
    </p:spTree>
    <p:extLst>
      <p:ext uri="{BB962C8B-B14F-4D97-AF65-F5344CB8AC3E}">
        <p14:creationId xmlns:p14="http://schemas.microsoft.com/office/powerpoint/2010/main" val="103388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allows us to convert the JSON response into a list of objects that are the appropriate type. When we create an anonymous subclass of </a:t>
            </a:r>
            <a:r>
              <a:rPr lang="en-US" sz="1200" kern="1200" dirty="0" err="1">
                <a:solidFill>
                  <a:schemeClr val="tx1"/>
                </a:solidFill>
                <a:effectLst/>
                <a:latin typeface="+mn-lt"/>
                <a:ea typeface="+mn-ea"/>
                <a:cs typeface="+mn-cs"/>
              </a:rPr>
              <a:t>ParameterizedTypeReference</a:t>
            </a:r>
            <a:r>
              <a:rPr lang="en-US" sz="1200" kern="1200" dirty="0">
                <a:solidFill>
                  <a:schemeClr val="tx1"/>
                </a:solidFill>
                <a:effectLst/>
                <a:latin typeface="+mn-lt"/>
                <a:ea typeface="+mn-ea"/>
                <a:cs typeface="+mn-cs"/>
              </a:rPr>
              <a:t>, it uses </a:t>
            </a:r>
            <a:r>
              <a:rPr lang="en-US" sz="1200" kern="1200" dirty="0" err="1">
                <a:solidFill>
                  <a:schemeClr val="tx1"/>
                </a:solidFill>
                <a:effectLst/>
                <a:latin typeface="+mn-lt"/>
                <a:ea typeface="+mn-ea"/>
                <a:cs typeface="+mn-cs"/>
              </a:rPr>
              <a:t>reection</a:t>
            </a:r>
            <a:r>
              <a:rPr lang="en-US" sz="1200" kern="1200" dirty="0">
                <a:solidFill>
                  <a:schemeClr val="tx1"/>
                </a:solidFill>
                <a:effectLst/>
                <a:latin typeface="+mn-lt"/>
                <a:ea typeface="+mn-ea"/>
                <a:cs typeface="+mn-cs"/>
              </a:rPr>
              <a:t> to capture information about the class type we want to convert our response to. </a:t>
            </a:r>
            <a:endParaRPr lang="en-US"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21</a:t>
            </a:fld>
            <a:endParaRPr lang="en-US" altLang="en-US">
              <a:latin typeface="Times New Roman" charset="0"/>
            </a:endParaRPr>
          </a:p>
        </p:txBody>
      </p:sp>
    </p:spTree>
    <p:extLst>
      <p:ext uri="{BB962C8B-B14F-4D97-AF65-F5344CB8AC3E}">
        <p14:creationId xmlns:p14="http://schemas.microsoft.com/office/powerpoint/2010/main" val="1728310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22</a:t>
            </a:fld>
            <a:endParaRPr lang="en-US" altLang="en-US">
              <a:latin typeface="Times New Roman" charset="0"/>
            </a:endParaRPr>
          </a:p>
        </p:txBody>
      </p:sp>
    </p:spTree>
    <p:extLst>
      <p:ext uri="{BB962C8B-B14F-4D97-AF65-F5344CB8AC3E}">
        <p14:creationId xmlns:p14="http://schemas.microsoft.com/office/powerpoint/2010/main" val="1202592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23</a:t>
            </a:fld>
            <a:endParaRPr lang="en-US" altLang="en-US">
              <a:latin typeface="Times New Roman" charset="0"/>
            </a:endParaRPr>
          </a:p>
        </p:txBody>
      </p:sp>
    </p:spTree>
    <p:extLst>
      <p:ext uri="{BB962C8B-B14F-4D97-AF65-F5344CB8AC3E}">
        <p14:creationId xmlns:p14="http://schemas.microsoft.com/office/powerpoint/2010/main" val="2076759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24</a:t>
            </a:fld>
            <a:endParaRPr lang="en-US" altLang="en-US">
              <a:latin typeface="Times New Roman" charset="0"/>
            </a:endParaRPr>
          </a:p>
        </p:txBody>
      </p:sp>
    </p:spTree>
    <p:extLst>
      <p:ext uri="{BB962C8B-B14F-4D97-AF65-F5344CB8AC3E}">
        <p14:creationId xmlns:p14="http://schemas.microsoft.com/office/powerpoint/2010/main" val="844012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25</a:t>
            </a:fld>
            <a:endParaRPr lang="en-US" altLang="en-US">
              <a:latin typeface="Times New Roman" charset="0"/>
            </a:endParaRPr>
          </a:p>
        </p:txBody>
      </p:sp>
    </p:spTree>
    <p:extLst>
      <p:ext uri="{BB962C8B-B14F-4D97-AF65-F5344CB8AC3E}">
        <p14:creationId xmlns:p14="http://schemas.microsoft.com/office/powerpoint/2010/main" val="4093778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26</a:t>
            </a:fld>
            <a:endParaRPr lang="en-US" altLang="en-US">
              <a:latin typeface="Times New Roman" charset="0"/>
            </a:endParaRPr>
          </a:p>
        </p:txBody>
      </p:sp>
    </p:spTree>
    <p:extLst>
      <p:ext uri="{BB962C8B-B14F-4D97-AF65-F5344CB8AC3E}">
        <p14:creationId xmlns:p14="http://schemas.microsoft.com/office/powerpoint/2010/main" val="800113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27</a:t>
            </a:fld>
            <a:endParaRPr lang="en-US" altLang="en-US">
              <a:latin typeface="Times New Roman" charset="0"/>
            </a:endParaRPr>
          </a:p>
        </p:txBody>
      </p:sp>
    </p:spTree>
    <p:extLst>
      <p:ext uri="{BB962C8B-B14F-4D97-AF65-F5344CB8AC3E}">
        <p14:creationId xmlns:p14="http://schemas.microsoft.com/office/powerpoint/2010/main" val="1566421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28</a:t>
            </a:fld>
            <a:endParaRPr lang="en-US" altLang="en-US">
              <a:latin typeface="Times New Roman" charset="0"/>
            </a:endParaRPr>
          </a:p>
        </p:txBody>
      </p:sp>
    </p:spTree>
    <p:extLst>
      <p:ext uri="{BB962C8B-B14F-4D97-AF65-F5344CB8AC3E}">
        <p14:creationId xmlns:p14="http://schemas.microsoft.com/office/powerpoint/2010/main" val="1267996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Tell Eureka</a:t>
            </a:r>
            <a:r>
              <a:rPr lang="en-US" altLang="en-US" baseline="0" dirty="0">
                <a:latin typeface="Times New Roman" charset="0"/>
                <a:cs typeface="Arial" charset="0"/>
              </a:rPr>
              <a:t> not to </a:t>
            </a:r>
            <a:r>
              <a:rPr lang="en-US" altLang="en-US" baseline="0" dirty="0" err="1">
                <a:latin typeface="Times New Roman" charset="0"/>
                <a:cs typeface="Arial" charset="0"/>
              </a:rPr>
              <a:t>regiter</a:t>
            </a:r>
            <a:r>
              <a:rPr lang="en-US" altLang="en-US" baseline="0" dirty="0">
                <a:latin typeface="Times New Roman" charset="0"/>
                <a:cs typeface="Arial" charset="0"/>
              </a:rPr>
              <a:t> yourself and not to look up for any servers running.</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29</a:t>
            </a:fld>
            <a:endParaRPr lang="en-US" altLang="en-US">
              <a:latin typeface="Times New Roman" charset="0"/>
            </a:endParaRPr>
          </a:p>
        </p:txBody>
      </p:sp>
    </p:spTree>
    <p:extLst>
      <p:ext uri="{BB962C8B-B14F-4D97-AF65-F5344CB8AC3E}">
        <p14:creationId xmlns:p14="http://schemas.microsoft.com/office/powerpoint/2010/main" val="1466526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Tell Eureka</a:t>
            </a:r>
            <a:r>
              <a:rPr lang="en-US" altLang="en-US" baseline="0" dirty="0">
                <a:latin typeface="Times New Roman" charset="0"/>
                <a:cs typeface="Arial" charset="0"/>
              </a:rPr>
              <a:t> not to </a:t>
            </a:r>
            <a:r>
              <a:rPr lang="en-US" altLang="en-US" baseline="0" dirty="0" err="1">
                <a:latin typeface="Times New Roman" charset="0"/>
                <a:cs typeface="Arial" charset="0"/>
              </a:rPr>
              <a:t>regiter</a:t>
            </a:r>
            <a:r>
              <a:rPr lang="en-US" altLang="en-US" baseline="0" dirty="0">
                <a:latin typeface="Times New Roman" charset="0"/>
                <a:cs typeface="Arial" charset="0"/>
              </a:rPr>
              <a:t> yourself and not to look up for any servers running.</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30</a:t>
            </a:fld>
            <a:endParaRPr lang="en-US" altLang="en-US">
              <a:latin typeface="Times New Roman" charset="0"/>
            </a:endParaRPr>
          </a:p>
        </p:txBody>
      </p:sp>
    </p:spTree>
    <p:extLst>
      <p:ext uri="{BB962C8B-B14F-4D97-AF65-F5344CB8AC3E}">
        <p14:creationId xmlns:p14="http://schemas.microsoft.com/office/powerpoint/2010/main" val="523665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3</a:t>
            </a:fld>
            <a:endParaRPr lang="en-US" dirty="0"/>
          </a:p>
        </p:txBody>
      </p:sp>
    </p:spTree>
    <p:extLst>
      <p:ext uri="{BB962C8B-B14F-4D97-AF65-F5344CB8AC3E}">
        <p14:creationId xmlns:p14="http://schemas.microsoft.com/office/powerpoint/2010/main" val="1376616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Tell Eureka</a:t>
            </a:r>
            <a:r>
              <a:rPr lang="en-US" altLang="en-US" baseline="0" dirty="0">
                <a:latin typeface="Times New Roman" charset="0"/>
                <a:cs typeface="Arial" charset="0"/>
              </a:rPr>
              <a:t> not to </a:t>
            </a:r>
            <a:r>
              <a:rPr lang="en-US" altLang="en-US" baseline="0" dirty="0" err="1">
                <a:latin typeface="Times New Roman" charset="0"/>
                <a:cs typeface="Arial" charset="0"/>
              </a:rPr>
              <a:t>regiter</a:t>
            </a:r>
            <a:r>
              <a:rPr lang="en-US" altLang="en-US" baseline="0" dirty="0">
                <a:latin typeface="Times New Roman" charset="0"/>
                <a:cs typeface="Arial" charset="0"/>
              </a:rPr>
              <a:t> yourself and not to look up for any servers running.</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31</a:t>
            </a:fld>
            <a:endParaRPr lang="en-US" altLang="en-US">
              <a:latin typeface="Times New Roman" charset="0"/>
            </a:endParaRPr>
          </a:p>
        </p:txBody>
      </p:sp>
    </p:spTree>
    <p:extLst>
      <p:ext uri="{BB962C8B-B14F-4D97-AF65-F5344CB8AC3E}">
        <p14:creationId xmlns:p14="http://schemas.microsoft.com/office/powerpoint/2010/main" val="3702694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32</a:t>
            </a:fld>
            <a:endParaRPr lang="en-US" altLang="en-US">
              <a:latin typeface="Times New Roman" charset="0"/>
            </a:endParaRPr>
          </a:p>
        </p:txBody>
      </p:sp>
    </p:spTree>
    <p:extLst>
      <p:ext uri="{BB962C8B-B14F-4D97-AF65-F5344CB8AC3E}">
        <p14:creationId xmlns:p14="http://schemas.microsoft.com/office/powerpoint/2010/main" val="1118803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33</a:t>
            </a:fld>
            <a:endParaRPr lang="en-US" altLang="en-US">
              <a:latin typeface="Times New Roman" charset="0"/>
            </a:endParaRPr>
          </a:p>
        </p:txBody>
      </p:sp>
    </p:spTree>
    <p:extLst>
      <p:ext uri="{BB962C8B-B14F-4D97-AF65-F5344CB8AC3E}">
        <p14:creationId xmlns:p14="http://schemas.microsoft.com/office/powerpoint/2010/main" val="1682642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34</a:t>
            </a:fld>
            <a:endParaRPr lang="en-US" altLang="en-US">
              <a:latin typeface="Times New Roman" charset="0"/>
            </a:endParaRPr>
          </a:p>
        </p:txBody>
      </p:sp>
    </p:spTree>
    <p:extLst>
      <p:ext uri="{BB962C8B-B14F-4D97-AF65-F5344CB8AC3E}">
        <p14:creationId xmlns:p14="http://schemas.microsoft.com/office/powerpoint/2010/main" val="1411948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In my previous tutorial, When </a:t>
            </a:r>
            <a:r>
              <a:rPr lang="en-US" sz="1200" kern="1200" dirty="0" err="1">
                <a:solidFill>
                  <a:schemeClr val="tx1"/>
                </a:solidFill>
                <a:effectLst/>
                <a:latin typeface="+mn-lt"/>
                <a:ea typeface="+mn-ea"/>
                <a:cs typeface="+mn-cs"/>
              </a:rPr>
              <a:t>EmployeeDashBoard</a:t>
            </a:r>
            <a:r>
              <a:rPr lang="en-US" sz="1200" kern="1200" dirty="0">
                <a:solidFill>
                  <a:schemeClr val="tx1"/>
                </a:solidFill>
                <a:effectLst/>
                <a:latin typeface="+mn-lt"/>
                <a:ea typeface="+mn-ea"/>
                <a:cs typeface="+mn-cs"/>
              </a:rPr>
              <a:t> service communicated with </a:t>
            </a:r>
            <a:r>
              <a:rPr lang="en-US" sz="1200" kern="1200" dirty="0" err="1">
                <a:solidFill>
                  <a:schemeClr val="tx1"/>
                </a:solidFill>
                <a:effectLst/>
                <a:latin typeface="+mn-lt"/>
                <a:ea typeface="+mn-ea"/>
                <a:cs typeface="+mn-cs"/>
              </a:rPr>
              <a:t>EmployeeService</a:t>
            </a:r>
            <a:r>
              <a:rPr lang="en-US" sz="1200" kern="1200" dirty="0">
                <a:solidFill>
                  <a:schemeClr val="tx1"/>
                </a:solidFill>
                <a:effectLst/>
                <a:latin typeface="+mn-lt"/>
                <a:ea typeface="+mn-ea"/>
                <a:cs typeface="+mn-cs"/>
              </a:rPr>
              <a:t>, we programmatically constructed the URL of the dependent </a:t>
            </a:r>
            <a:r>
              <a:rPr lang="en-US" sz="1200" kern="1200" dirty="0" err="1">
                <a:solidFill>
                  <a:schemeClr val="tx1"/>
                </a:solidFill>
                <a:effectLst/>
                <a:latin typeface="+mn-lt"/>
                <a:ea typeface="+mn-ea"/>
                <a:cs typeface="+mn-cs"/>
              </a:rPr>
              <a:t>microservice</a:t>
            </a:r>
            <a:r>
              <a:rPr lang="en-US" sz="1200" kern="1200" dirty="0">
                <a:solidFill>
                  <a:schemeClr val="tx1"/>
                </a:solidFill>
                <a:effectLst/>
                <a:latin typeface="+mn-lt"/>
                <a:ea typeface="+mn-ea"/>
                <a:cs typeface="+mn-cs"/>
              </a:rPr>
              <a:t>, then called the service using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so we need to be aware of the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API to communicate with other </a:t>
            </a:r>
            <a:r>
              <a:rPr lang="en-US" sz="1200" kern="1200" dirty="0" err="1">
                <a:solidFill>
                  <a:schemeClr val="tx1"/>
                </a:solidFill>
                <a:effectLst/>
                <a:latin typeface="+mn-lt"/>
                <a:ea typeface="+mn-ea"/>
                <a:cs typeface="+mn-cs"/>
              </a:rPr>
              <a:t>microservices</a:t>
            </a:r>
            <a:r>
              <a:rPr lang="en-US" sz="1200" kern="1200" dirty="0">
                <a:solidFill>
                  <a:schemeClr val="tx1"/>
                </a:solidFill>
                <a:effectLst/>
                <a:latin typeface="+mn-lt"/>
                <a:ea typeface="+mn-ea"/>
                <a:cs typeface="+mn-cs"/>
              </a:rPr>
              <a:t>, which is certainly not part of our business logic. </a:t>
            </a:r>
            <a:endParaRPr lang="en-US" dirty="0">
              <a:effectLst/>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35</a:t>
            </a:fld>
            <a:endParaRPr lang="en-US" altLang="en-US">
              <a:latin typeface="Times New Roman" charset="0"/>
            </a:endParaRPr>
          </a:p>
        </p:txBody>
      </p:sp>
    </p:spTree>
    <p:extLst>
      <p:ext uri="{BB962C8B-B14F-4D97-AF65-F5344CB8AC3E}">
        <p14:creationId xmlns:p14="http://schemas.microsoft.com/office/powerpoint/2010/main" val="608685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In my previous tutorial, When </a:t>
            </a:r>
            <a:r>
              <a:rPr lang="en-US" sz="1200" kern="1200" dirty="0" err="1">
                <a:solidFill>
                  <a:schemeClr val="tx1"/>
                </a:solidFill>
                <a:effectLst/>
                <a:latin typeface="+mn-lt"/>
                <a:ea typeface="+mn-ea"/>
                <a:cs typeface="+mn-cs"/>
              </a:rPr>
              <a:t>EmployeeDashBoard</a:t>
            </a:r>
            <a:r>
              <a:rPr lang="en-US" sz="1200" kern="1200" dirty="0">
                <a:solidFill>
                  <a:schemeClr val="tx1"/>
                </a:solidFill>
                <a:effectLst/>
                <a:latin typeface="+mn-lt"/>
                <a:ea typeface="+mn-ea"/>
                <a:cs typeface="+mn-cs"/>
              </a:rPr>
              <a:t> service communicated with </a:t>
            </a:r>
            <a:r>
              <a:rPr lang="en-US" sz="1200" kern="1200" dirty="0" err="1">
                <a:solidFill>
                  <a:schemeClr val="tx1"/>
                </a:solidFill>
                <a:effectLst/>
                <a:latin typeface="+mn-lt"/>
                <a:ea typeface="+mn-ea"/>
                <a:cs typeface="+mn-cs"/>
              </a:rPr>
              <a:t>EmployeeService</a:t>
            </a:r>
            <a:r>
              <a:rPr lang="en-US" sz="1200" kern="1200" dirty="0">
                <a:solidFill>
                  <a:schemeClr val="tx1"/>
                </a:solidFill>
                <a:effectLst/>
                <a:latin typeface="+mn-lt"/>
                <a:ea typeface="+mn-ea"/>
                <a:cs typeface="+mn-cs"/>
              </a:rPr>
              <a:t>, we programmatically constructed the URL of the dependent </a:t>
            </a:r>
            <a:r>
              <a:rPr lang="en-US" sz="1200" kern="1200" dirty="0" err="1">
                <a:solidFill>
                  <a:schemeClr val="tx1"/>
                </a:solidFill>
                <a:effectLst/>
                <a:latin typeface="+mn-lt"/>
                <a:ea typeface="+mn-ea"/>
                <a:cs typeface="+mn-cs"/>
              </a:rPr>
              <a:t>microservice</a:t>
            </a:r>
            <a:r>
              <a:rPr lang="en-US" sz="1200" kern="1200" dirty="0">
                <a:solidFill>
                  <a:schemeClr val="tx1"/>
                </a:solidFill>
                <a:effectLst/>
                <a:latin typeface="+mn-lt"/>
                <a:ea typeface="+mn-ea"/>
                <a:cs typeface="+mn-cs"/>
              </a:rPr>
              <a:t>, then called the service using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so we need to be aware of the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API to communicate with other </a:t>
            </a:r>
            <a:r>
              <a:rPr lang="en-US" sz="1200" kern="1200" dirty="0" err="1">
                <a:solidFill>
                  <a:schemeClr val="tx1"/>
                </a:solidFill>
                <a:effectLst/>
                <a:latin typeface="+mn-lt"/>
                <a:ea typeface="+mn-ea"/>
                <a:cs typeface="+mn-cs"/>
              </a:rPr>
              <a:t>microservices</a:t>
            </a:r>
            <a:r>
              <a:rPr lang="en-US" sz="1200" kern="1200">
                <a:solidFill>
                  <a:schemeClr val="tx1"/>
                </a:solidFill>
                <a:effectLst/>
                <a:latin typeface="+mn-lt"/>
                <a:ea typeface="+mn-ea"/>
                <a:cs typeface="+mn-cs"/>
              </a:rPr>
              <a:t>, which is certainly not part of our business logic. </a:t>
            </a:r>
            <a:endParaRPr lang="en-US">
              <a:effectLst/>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36</a:t>
            </a:fld>
            <a:endParaRPr lang="en-US" altLang="en-US">
              <a:latin typeface="Times New Roman" charset="0"/>
            </a:endParaRPr>
          </a:p>
        </p:txBody>
      </p:sp>
    </p:spTree>
    <p:extLst>
      <p:ext uri="{BB962C8B-B14F-4D97-AF65-F5344CB8AC3E}">
        <p14:creationId xmlns:p14="http://schemas.microsoft.com/office/powerpoint/2010/main" val="1848244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In my previous tutorial, When </a:t>
            </a:r>
            <a:r>
              <a:rPr lang="en-US" sz="1200" kern="1200" dirty="0" err="1">
                <a:solidFill>
                  <a:schemeClr val="tx1"/>
                </a:solidFill>
                <a:effectLst/>
                <a:latin typeface="+mn-lt"/>
                <a:ea typeface="+mn-ea"/>
                <a:cs typeface="+mn-cs"/>
              </a:rPr>
              <a:t>EmployeeDashBoard</a:t>
            </a:r>
            <a:r>
              <a:rPr lang="en-US" sz="1200" kern="1200" dirty="0">
                <a:solidFill>
                  <a:schemeClr val="tx1"/>
                </a:solidFill>
                <a:effectLst/>
                <a:latin typeface="+mn-lt"/>
                <a:ea typeface="+mn-ea"/>
                <a:cs typeface="+mn-cs"/>
              </a:rPr>
              <a:t> service communicated with </a:t>
            </a:r>
            <a:r>
              <a:rPr lang="en-US" sz="1200" kern="1200" dirty="0" err="1">
                <a:solidFill>
                  <a:schemeClr val="tx1"/>
                </a:solidFill>
                <a:effectLst/>
                <a:latin typeface="+mn-lt"/>
                <a:ea typeface="+mn-ea"/>
                <a:cs typeface="+mn-cs"/>
              </a:rPr>
              <a:t>EmployeeService</a:t>
            </a:r>
            <a:r>
              <a:rPr lang="en-US" sz="1200" kern="1200" dirty="0">
                <a:solidFill>
                  <a:schemeClr val="tx1"/>
                </a:solidFill>
                <a:effectLst/>
                <a:latin typeface="+mn-lt"/>
                <a:ea typeface="+mn-ea"/>
                <a:cs typeface="+mn-cs"/>
              </a:rPr>
              <a:t>, we programmatically constructed the URL of the dependent </a:t>
            </a:r>
            <a:r>
              <a:rPr lang="en-US" sz="1200" kern="1200" dirty="0" err="1">
                <a:solidFill>
                  <a:schemeClr val="tx1"/>
                </a:solidFill>
                <a:effectLst/>
                <a:latin typeface="+mn-lt"/>
                <a:ea typeface="+mn-ea"/>
                <a:cs typeface="+mn-cs"/>
              </a:rPr>
              <a:t>microservice</a:t>
            </a:r>
            <a:r>
              <a:rPr lang="en-US" sz="1200" kern="1200" dirty="0">
                <a:solidFill>
                  <a:schemeClr val="tx1"/>
                </a:solidFill>
                <a:effectLst/>
                <a:latin typeface="+mn-lt"/>
                <a:ea typeface="+mn-ea"/>
                <a:cs typeface="+mn-cs"/>
              </a:rPr>
              <a:t>, then called the service using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so we need to be aware of the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API to communicate with other </a:t>
            </a:r>
            <a:r>
              <a:rPr lang="en-US" sz="1200" kern="1200" dirty="0" err="1">
                <a:solidFill>
                  <a:schemeClr val="tx1"/>
                </a:solidFill>
                <a:effectLst/>
                <a:latin typeface="+mn-lt"/>
                <a:ea typeface="+mn-ea"/>
                <a:cs typeface="+mn-cs"/>
              </a:rPr>
              <a:t>microservices</a:t>
            </a:r>
            <a:r>
              <a:rPr lang="en-US" sz="1200" kern="1200">
                <a:solidFill>
                  <a:schemeClr val="tx1"/>
                </a:solidFill>
                <a:effectLst/>
                <a:latin typeface="+mn-lt"/>
                <a:ea typeface="+mn-ea"/>
                <a:cs typeface="+mn-cs"/>
              </a:rPr>
              <a:t>, which is certainly not part of our business logic. </a:t>
            </a:r>
            <a:endParaRPr lang="en-US">
              <a:effectLst/>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37</a:t>
            </a:fld>
            <a:endParaRPr lang="en-US" altLang="en-US">
              <a:latin typeface="Times New Roman" charset="0"/>
            </a:endParaRPr>
          </a:p>
        </p:txBody>
      </p:sp>
    </p:spTree>
    <p:extLst>
      <p:ext uri="{BB962C8B-B14F-4D97-AF65-F5344CB8AC3E}">
        <p14:creationId xmlns:p14="http://schemas.microsoft.com/office/powerpoint/2010/main" val="807264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In my previous tutorial, When </a:t>
            </a:r>
            <a:r>
              <a:rPr lang="en-US" sz="1200" kern="1200" dirty="0" err="1">
                <a:solidFill>
                  <a:schemeClr val="tx1"/>
                </a:solidFill>
                <a:effectLst/>
                <a:latin typeface="+mn-lt"/>
                <a:ea typeface="+mn-ea"/>
                <a:cs typeface="+mn-cs"/>
              </a:rPr>
              <a:t>EmployeeDashBoard</a:t>
            </a:r>
            <a:r>
              <a:rPr lang="en-US" sz="1200" kern="1200" dirty="0">
                <a:solidFill>
                  <a:schemeClr val="tx1"/>
                </a:solidFill>
                <a:effectLst/>
                <a:latin typeface="+mn-lt"/>
                <a:ea typeface="+mn-ea"/>
                <a:cs typeface="+mn-cs"/>
              </a:rPr>
              <a:t> service communicated with </a:t>
            </a:r>
            <a:r>
              <a:rPr lang="en-US" sz="1200" kern="1200" dirty="0" err="1">
                <a:solidFill>
                  <a:schemeClr val="tx1"/>
                </a:solidFill>
                <a:effectLst/>
                <a:latin typeface="+mn-lt"/>
                <a:ea typeface="+mn-ea"/>
                <a:cs typeface="+mn-cs"/>
              </a:rPr>
              <a:t>EmployeeService</a:t>
            </a:r>
            <a:r>
              <a:rPr lang="en-US" sz="1200" kern="1200" dirty="0">
                <a:solidFill>
                  <a:schemeClr val="tx1"/>
                </a:solidFill>
                <a:effectLst/>
                <a:latin typeface="+mn-lt"/>
                <a:ea typeface="+mn-ea"/>
                <a:cs typeface="+mn-cs"/>
              </a:rPr>
              <a:t>, we programmatically constructed the URL of the dependent </a:t>
            </a:r>
            <a:r>
              <a:rPr lang="en-US" sz="1200" kern="1200" dirty="0" err="1">
                <a:solidFill>
                  <a:schemeClr val="tx1"/>
                </a:solidFill>
                <a:effectLst/>
                <a:latin typeface="+mn-lt"/>
                <a:ea typeface="+mn-ea"/>
                <a:cs typeface="+mn-cs"/>
              </a:rPr>
              <a:t>microservice</a:t>
            </a:r>
            <a:r>
              <a:rPr lang="en-US" sz="1200" kern="1200" dirty="0">
                <a:solidFill>
                  <a:schemeClr val="tx1"/>
                </a:solidFill>
                <a:effectLst/>
                <a:latin typeface="+mn-lt"/>
                <a:ea typeface="+mn-ea"/>
                <a:cs typeface="+mn-cs"/>
              </a:rPr>
              <a:t>, then called the service using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so we need to be aware of the </a:t>
            </a:r>
            <a:r>
              <a:rPr lang="en-US" sz="1200" kern="1200" dirty="0" err="1">
                <a:solidFill>
                  <a:schemeClr val="tx1"/>
                </a:solidFill>
                <a:effectLst/>
                <a:latin typeface="+mn-lt"/>
                <a:ea typeface="+mn-ea"/>
                <a:cs typeface="+mn-cs"/>
              </a:rPr>
              <a:t>RestTemplate</a:t>
            </a:r>
            <a:r>
              <a:rPr lang="en-US" sz="1200" kern="1200" dirty="0">
                <a:solidFill>
                  <a:schemeClr val="tx1"/>
                </a:solidFill>
                <a:effectLst/>
                <a:latin typeface="+mn-lt"/>
                <a:ea typeface="+mn-ea"/>
                <a:cs typeface="+mn-cs"/>
              </a:rPr>
              <a:t> API to communicate with other </a:t>
            </a:r>
            <a:r>
              <a:rPr lang="en-US" sz="1200" kern="1200" dirty="0" err="1">
                <a:solidFill>
                  <a:schemeClr val="tx1"/>
                </a:solidFill>
                <a:effectLst/>
                <a:latin typeface="+mn-lt"/>
                <a:ea typeface="+mn-ea"/>
                <a:cs typeface="+mn-cs"/>
              </a:rPr>
              <a:t>microservices</a:t>
            </a:r>
            <a:r>
              <a:rPr lang="en-US" sz="1200" kern="1200">
                <a:solidFill>
                  <a:schemeClr val="tx1"/>
                </a:solidFill>
                <a:effectLst/>
                <a:latin typeface="+mn-lt"/>
                <a:ea typeface="+mn-ea"/>
                <a:cs typeface="+mn-cs"/>
              </a:rPr>
              <a:t>, which is certainly not part of our business logic. </a:t>
            </a:r>
            <a:endParaRPr lang="en-US">
              <a:effectLst/>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38</a:t>
            </a:fld>
            <a:endParaRPr lang="en-US" altLang="en-US">
              <a:latin typeface="Times New Roman" charset="0"/>
            </a:endParaRPr>
          </a:p>
        </p:txBody>
      </p:sp>
    </p:spTree>
    <p:extLst>
      <p:ext uri="{BB962C8B-B14F-4D97-AF65-F5344CB8AC3E}">
        <p14:creationId xmlns:p14="http://schemas.microsoft.com/office/powerpoint/2010/main" val="395376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system may consist of a furnace, air conditioner, humidifier, thermostat, and fresh-air exchanger. When you’re in your house, you never go to the humidifier or furnace and flip a switch to turn it on; instead, you make adjustments on the thermostat. Each individual system comes in a box from a manufacturer, and they’re all connected, yet each acts as a single unit. You can swap the gas furnace out for an electric model, and the operation stays the same for you and your family. When you adjust the thermostat in your house, you don’t need to know what kind of furnace or air conditioner you have; you just know your thermostat. In this metaphor, each HVAC component is a service, and the whole design of your HVAC system is your </a:t>
            </a:r>
            <a:r>
              <a:rPr lang="en-US" dirty="0" err="1"/>
              <a:t>microservices</a:t>
            </a:r>
            <a:r>
              <a:rPr lang="en-US" dirty="0"/>
              <a:t> architecture.</a:t>
            </a:r>
          </a:p>
          <a:p>
            <a:endParaRPr lang="en-US" dirty="0"/>
          </a:p>
          <a:p>
            <a:r>
              <a:rPr lang="en-US" dirty="0"/>
              <a:t>An HVAC system in a house is something that is changed maybe once a decade, but software architectures are far more dynamic. Cloud instances go up and down and new versions are deployed sometimes many times per day. Plus, HVAC systems have very simplistic inputs and a small number of connections. A </a:t>
            </a:r>
            <a:r>
              <a:rPr lang="en-US" dirty="0" err="1"/>
              <a:t>microservices</a:t>
            </a:r>
            <a:r>
              <a:rPr lang="en-US" dirty="0"/>
              <a:t> architecture may have thousands (millions even!) of inputs that may route to do many complex activities, not just regulate the climate of your house</a:t>
            </a:r>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4</a:t>
            </a:fld>
            <a:endParaRPr lang="en-US" dirty="0"/>
          </a:p>
        </p:txBody>
      </p:sp>
    </p:spTree>
    <p:extLst>
      <p:ext uri="{BB962C8B-B14F-4D97-AF65-F5344CB8AC3E}">
        <p14:creationId xmlns:p14="http://schemas.microsoft.com/office/powerpoint/2010/main" val="149391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Customer logon</a:t>
            </a:r>
            <a:r>
              <a:rPr lang="en-IN" baseline="0" dirty="0"/>
              <a:t> to insurance company portal and can do one of the following </a:t>
            </a:r>
            <a:r>
              <a:rPr lang="mr-IN" baseline="0" dirty="0"/>
              <a:t>–</a:t>
            </a:r>
            <a:r>
              <a:rPr lang="en-IN" baseline="0" dirty="0"/>
              <a:t> </a:t>
            </a:r>
          </a:p>
          <a:p>
            <a:r>
              <a:rPr lang="en-IN" baseline="0" dirty="0"/>
              <a:t>Buy Policy</a:t>
            </a:r>
          </a:p>
          <a:p>
            <a:r>
              <a:rPr lang="en-IN" baseline="0" dirty="0"/>
              <a:t>Raise a Claim</a:t>
            </a:r>
          </a:p>
          <a:p>
            <a:r>
              <a:rPr lang="en-IN" baseline="0" dirty="0"/>
              <a:t>Support </a:t>
            </a:r>
            <a:r>
              <a:rPr lang="mr-IN" baseline="0" dirty="0"/>
              <a:t>–</a:t>
            </a:r>
            <a:r>
              <a:rPr lang="en-IN" baseline="0" dirty="0"/>
              <a:t> Change address, phone number </a:t>
            </a:r>
            <a:r>
              <a:rPr lang="en-IN" baseline="0" dirty="0" err="1"/>
              <a:t>etc</a:t>
            </a:r>
            <a:endParaRPr lang="en-IN" dirty="0"/>
          </a:p>
        </p:txBody>
      </p:sp>
      <p:sp>
        <p:nvSpPr>
          <p:cNvPr id="4" name="Slide Number Placeholder 3"/>
          <p:cNvSpPr>
            <a:spLocks noGrp="1"/>
          </p:cNvSpPr>
          <p:nvPr>
            <p:ph type="sldNum" sz="quarter" idx="10"/>
          </p:nvPr>
        </p:nvSpPr>
        <p:spPr/>
        <p:txBody>
          <a:bodyPr/>
          <a:lstStyle/>
          <a:p>
            <a:fld id="{5B1E99D4-EC84-42EC-8D0F-9C0C1B250690}" type="slidenum">
              <a:rPr lang="en-IN" smtClean="0"/>
              <a:t>5</a:t>
            </a:fld>
            <a:endParaRPr lang="en-IN"/>
          </a:p>
        </p:txBody>
      </p:sp>
    </p:spTree>
    <p:extLst>
      <p:ext uri="{BB962C8B-B14F-4D97-AF65-F5344CB8AC3E}">
        <p14:creationId xmlns:p14="http://schemas.microsoft.com/office/powerpoint/2010/main" val="1714921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Pros</a:t>
            </a:r>
          </a:p>
          <a:p>
            <a:r>
              <a:rPr lang="en-US" sz="1200" b="0" i="0" kern="1200" dirty="0">
                <a:solidFill>
                  <a:schemeClr val="tx1"/>
                </a:solidFill>
                <a:effectLst/>
                <a:latin typeface="+mn-lt"/>
                <a:ea typeface="+mn-ea"/>
                <a:cs typeface="+mn-cs"/>
              </a:rPr>
              <a:t>Simple to develop - the goal of current development tools and IDEs is to support the development of monolithic applications</a:t>
            </a:r>
          </a:p>
          <a:p>
            <a:r>
              <a:rPr lang="en-US" sz="1200" b="0" i="0" kern="1200" dirty="0">
                <a:solidFill>
                  <a:schemeClr val="tx1"/>
                </a:solidFill>
                <a:effectLst/>
                <a:latin typeface="+mn-lt"/>
                <a:ea typeface="+mn-ea"/>
                <a:cs typeface="+mn-cs"/>
              </a:rPr>
              <a:t>Simple to deploy - you simply need to deploy the WAR file (or directory hierarchy) on the appropriate runtime</a:t>
            </a:r>
          </a:p>
          <a:p>
            <a:r>
              <a:rPr lang="en-US" sz="1200" b="0" i="0" kern="1200" dirty="0">
                <a:solidFill>
                  <a:schemeClr val="tx1"/>
                </a:solidFill>
                <a:effectLst/>
                <a:latin typeface="+mn-lt"/>
                <a:ea typeface="+mn-ea"/>
                <a:cs typeface="+mn-cs"/>
              </a:rPr>
              <a:t>Simple to scale - you can scale the application by running multiple copies of the application behind a load balancer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a:t>
            </a:r>
          </a:p>
          <a:p>
            <a:r>
              <a:rPr lang="en-US" sz="1200" b="0" i="0" kern="1200" dirty="0">
                <a:solidFill>
                  <a:schemeClr val="tx1"/>
                </a:solidFill>
                <a:effectLst/>
                <a:latin typeface="+mn-lt"/>
                <a:ea typeface="+mn-ea"/>
                <a:cs typeface="+mn-cs"/>
              </a:rPr>
              <a:t>However, once the application becomes large and the team grows in size, this approach has a number of drawbacks that become increasingly significant:</a:t>
            </a:r>
          </a:p>
          <a:p>
            <a:r>
              <a:rPr lang="en-US" sz="1200" b="0" i="0" kern="1200" dirty="0">
                <a:solidFill>
                  <a:schemeClr val="tx1"/>
                </a:solidFill>
                <a:effectLst/>
                <a:latin typeface="+mn-lt"/>
                <a:ea typeface="+mn-ea"/>
                <a:cs typeface="+mn-cs"/>
              </a:rPr>
              <a:t>The large monolithic code base intimidates developers, especially ones who are new to the team. The application can be difficult to understand and modify. As a result, development typically slows down. Also, because there are not hard module boundaries, modularity breaks down over time. Moreover, because it can be difficult to understand how to correctly implement a change the quality of the code declines over time. It’s a downwards spiral.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Overloaded IDE - the larger the code base the slower the IDE and the less productive developers are.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Overloaded web container - the larger the application the longer it takes to start up. This had have a huge impact on developer productivity because of time wasted waiting for the container to start. It also impacts deployment too.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Continuous deployment is difficult - a large monolithic application is also an obstacle to frequent deployments. In order to update one component you have to redeploy the entire application. This will interrupt background tasks (e.g. Quartz jobs in a Java application), regardless of whether they are impacted by the change, and possibly cause problems. There is also the chance that components that haven’t been updated will fail to start correctly. As a result, the risk associated with redeployment increases, which discourages frequent updates. This is especially a problem for user interface developers, since they usually need to iterative rapidly and redeploy frequently.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Scaling the application can be difficult - a monolithic architecture is that it can only scale in one dimension. On the one hand, it can scale with an increasing transaction volume by running more copies of the application. Some clouds can even adjust the number of instances dynamically based on load. But on the other hand, this architecture can’t scale with an increasing data volume. Each copy of application instance will access all of the data, which makes caching less effective and increases memory consumption and I/O traffic. Also, different application components have different resource requirements - one might be CPU intensive while another might memory intensive. With a monolithic architecture we cannot scale each component independently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Obstacle to scaling development - A monolithic application is also an obstacle to scaling development. Once the application gets to a certain size its useful to divide up the engineering organization into teams that focus on specific functional areas. For example, we might want to have the UI team, accounting team, inventory team, etc. The trouble with a monolithic application is that it prevents the teams from working independently. The teams must coordinate their development efforts and redeployments. It is much more difficult for a team to make a change and update production.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Requires a long-term commitment to a technology stack - a monolithic architecture forces you to be married to the technology stack (and in some cases, to a particular version of that technology) you chose at the start of development . With a monolithic application, can be difficult to incrementally adopt a newer technology. For example, let’s imagine that you chose the JVM. You have some language choices since as well as Java you can use other JVM languages that inter-operate nicely with Java such as Groovy and Scala. But components written in non-JVM languages do not have a place within your monolithic architecture. Also, if your application uses a platform framework that subsequently becomes obsolete then it can be challenging to incrementally migrate the application to a newer and better framework. It’s possible that in order to adopt a newer platform framework you have to rewrite the entire application, which is a risky undertaking.</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7</a:t>
            </a:fld>
            <a:endParaRPr lang="en-US" dirty="0"/>
          </a:p>
        </p:txBody>
      </p:sp>
    </p:spTree>
    <p:extLst>
      <p:ext uri="{BB962C8B-B14F-4D97-AF65-F5344CB8AC3E}">
        <p14:creationId xmlns:p14="http://schemas.microsoft.com/office/powerpoint/2010/main" val="21631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Define an architecture that structures the application as a set of loosely coupled, collaborating services. This approach corresponds to the Y-axis of the </a:t>
            </a:r>
            <a:r>
              <a:rPr lang="en-US" sz="1200" b="0" i="0" u="none" strike="noStrike" kern="1200" dirty="0">
                <a:solidFill>
                  <a:schemeClr val="tx1"/>
                </a:solidFill>
                <a:effectLst/>
                <a:latin typeface="+mn-lt"/>
                <a:ea typeface="+mn-ea"/>
                <a:cs typeface="+mn-cs"/>
                <a:hlinkClick r:id="rId3"/>
              </a:rPr>
              <a:t>Scale Cube</a:t>
            </a:r>
            <a:r>
              <a:rPr lang="en-US" sz="1200" b="0" i="0" kern="1200" dirty="0">
                <a:solidFill>
                  <a:schemeClr val="tx1"/>
                </a:solidFill>
                <a:effectLst/>
                <a:latin typeface="+mn-lt"/>
                <a:ea typeface="+mn-ea"/>
                <a:cs typeface="+mn-cs"/>
              </a:rPr>
              <a:t>. Each service is:</a:t>
            </a:r>
          </a:p>
          <a:p>
            <a:r>
              <a:rPr lang="en-US" sz="1200" b="0" i="0" kern="1200" dirty="0">
                <a:solidFill>
                  <a:schemeClr val="tx1"/>
                </a:solidFill>
                <a:effectLst/>
                <a:latin typeface="+mn-lt"/>
                <a:ea typeface="+mn-ea"/>
                <a:cs typeface="+mn-cs"/>
              </a:rPr>
              <a:t>Highly maintainable and testable - enables rapid and frequent development and deployment</a:t>
            </a:r>
          </a:p>
          <a:p>
            <a:r>
              <a:rPr lang="en-US" sz="1200" b="0" i="0" kern="1200" dirty="0">
                <a:solidFill>
                  <a:schemeClr val="tx1"/>
                </a:solidFill>
                <a:effectLst/>
                <a:latin typeface="+mn-lt"/>
                <a:ea typeface="+mn-ea"/>
                <a:cs typeface="+mn-cs"/>
              </a:rPr>
              <a:t>Loosely coupled with other services - enables a team to work independently the majority of time on their service(s) without being impacted by changes to other services and without affecting other services</a:t>
            </a:r>
          </a:p>
          <a:p>
            <a:r>
              <a:rPr lang="en-US" sz="1200" b="0" i="0" kern="1200" dirty="0">
                <a:solidFill>
                  <a:schemeClr val="tx1"/>
                </a:solidFill>
                <a:effectLst/>
                <a:latin typeface="+mn-lt"/>
                <a:ea typeface="+mn-ea"/>
                <a:cs typeface="+mn-cs"/>
              </a:rPr>
              <a:t>Independently deployable - enables a team to deploy their service without having to coordinate with other teams</a:t>
            </a:r>
          </a:p>
          <a:p>
            <a:r>
              <a:rPr lang="en-US" sz="1200" b="0" i="0" kern="1200" dirty="0">
                <a:solidFill>
                  <a:schemeClr val="tx1"/>
                </a:solidFill>
                <a:effectLst/>
                <a:latin typeface="+mn-lt"/>
                <a:ea typeface="+mn-ea"/>
                <a:cs typeface="+mn-cs"/>
              </a:rPr>
              <a:t>Capable of being developed by a small team - essential for high productivity by avoiding the high communication head of large teams</a:t>
            </a:r>
          </a:p>
          <a:p>
            <a:r>
              <a:rPr lang="en-US" sz="1200" b="0" i="0" kern="1200" dirty="0">
                <a:solidFill>
                  <a:schemeClr val="tx1"/>
                </a:solidFill>
                <a:effectLst/>
                <a:latin typeface="+mn-lt"/>
                <a:ea typeface="+mn-ea"/>
                <a:cs typeface="+mn-cs"/>
              </a:rPr>
              <a:t>Services communicate using either synchronous protocols such as HTTP/REST or asynchronous protocols such as AMQP. Services can be developed and deployed independently of one another. Each service has its </a:t>
            </a:r>
            <a:r>
              <a:rPr lang="en-US" sz="1200" b="0" i="0" u="none" strike="noStrike" kern="1200" dirty="0">
                <a:solidFill>
                  <a:schemeClr val="tx1"/>
                </a:solidFill>
                <a:effectLst/>
                <a:latin typeface="+mn-lt"/>
                <a:ea typeface="+mn-ea"/>
                <a:cs typeface="+mn-cs"/>
                <a:hlinkClick r:id="rId4"/>
              </a:rPr>
              <a:t>own database</a:t>
            </a:r>
            <a:r>
              <a:rPr lang="en-US" sz="1200" b="0" i="0" kern="1200" dirty="0">
                <a:solidFill>
                  <a:schemeClr val="tx1"/>
                </a:solidFill>
                <a:effectLst/>
                <a:latin typeface="+mn-lt"/>
                <a:ea typeface="+mn-ea"/>
                <a:cs typeface="+mn-cs"/>
              </a:rPr>
              <a:t> in order to be decoupled from other services. Data consistency between services is maintained using the </a:t>
            </a:r>
            <a:r>
              <a:rPr lang="en-US" sz="1200" b="0" i="0" u="none" strike="noStrike" kern="1200" dirty="0">
                <a:solidFill>
                  <a:schemeClr val="tx1"/>
                </a:solidFill>
                <a:effectLst/>
                <a:latin typeface="+mn-lt"/>
                <a:ea typeface="+mn-ea"/>
                <a:cs typeface="+mn-cs"/>
                <a:hlinkClick r:id="rId5"/>
              </a:rPr>
              <a:t>Saga pattern</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8</a:t>
            </a:fld>
            <a:endParaRPr lang="en-US" dirty="0"/>
          </a:p>
        </p:txBody>
      </p:sp>
    </p:spTree>
    <p:extLst>
      <p:ext uri="{BB962C8B-B14F-4D97-AF65-F5344CB8AC3E}">
        <p14:creationId xmlns:p14="http://schemas.microsoft.com/office/powerpoint/2010/main" val="897737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Pros</a:t>
            </a:r>
          </a:p>
          <a:p>
            <a:r>
              <a:rPr lang="en-US" sz="1200" b="0" i="0" kern="1200" dirty="0">
                <a:solidFill>
                  <a:schemeClr val="tx1"/>
                </a:solidFill>
                <a:effectLst/>
                <a:latin typeface="+mn-lt"/>
                <a:ea typeface="+mn-ea"/>
                <a:cs typeface="+mn-cs"/>
              </a:rPr>
              <a:t>Enables the continuous delivery and deployment of large, complex applications.</a:t>
            </a:r>
          </a:p>
          <a:p>
            <a:pPr lvl="1"/>
            <a:r>
              <a:rPr lang="en-US" sz="1200" b="0" i="0" kern="1200" dirty="0">
                <a:solidFill>
                  <a:schemeClr val="tx1"/>
                </a:solidFill>
                <a:effectLst/>
                <a:latin typeface="+mn-lt"/>
                <a:ea typeface="+mn-ea"/>
                <a:cs typeface="+mn-cs"/>
              </a:rPr>
              <a:t>Improved maintainability - each service is relatively small and so is easier to understand and change</a:t>
            </a:r>
          </a:p>
          <a:p>
            <a:pPr lvl="1"/>
            <a:r>
              <a:rPr lang="en-US" sz="1200" b="0" i="0" kern="1200" dirty="0">
                <a:solidFill>
                  <a:schemeClr val="tx1"/>
                </a:solidFill>
                <a:effectLst/>
                <a:latin typeface="+mn-lt"/>
                <a:ea typeface="+mn-ea"/>
                <a:cs typeface="+mn-cs"/>
              </a:rPr>
              <a:t>Better testability - services are smaller and faster to test</a:t>
            </a:r>
          </a:p>
          <a:p>
            <a:pPr lvl="1"/>
            <a:r>
              <a:rPr lang="en-US" sz="1200" b="0" i="0" kern="1200" dirty="0">
                <a:solidFill>
                  <a:schemeClr val="tx1"/>
                </a:solidFill>
                <a:effectLst/>
                <a:latin typeface="+mn-lt"/>
                <a:ea typeface="+mn-ea"/>
                <a:cs typeface="+mn-cs"/>
              </a:rPr>
              <a:t>Better </a:t>
            </a:r>
            <a:r>
              <a:rPr lang="en-US" sz="1200" b="0" i="0" kern="1200" dirty="0" err="1">
                <a:solidFill>
                  <a:schemeClr val="tx1"/>
                </a:solidFill>
                <a:effectLst/>
                <a:latin typeface="+mn-lt"/>
                <a:ea typeface="+mn-ea"/>
                <a:cs typeface="+mn-cs"/>
              </a:rPr>
              <a:t>deployability</a:t>
            </a:r>
            <a:r>
              <a:rPr lang="en-US" sz="1200" b="0" i="0" kern="1200" dirty="0">
                <a:solidFill>
                  <a:schemeClr val="tx1"/>
                </a:solidFill>
                <a:effectLst/>
                <a:latin typeface="+mn-lt"/>
                <a:ea typeface="+mn-ea"/>
                <a:cs typeface="+mn-cs"/>
              </a:rPr>
              <a:t> - services can be deployed independently</a:t>
            </a:r>
          </a:p>
          <a:p>
            <a:pPr lvl="1"/>
            <a:r>
              <a:rPr lang="en-US" sz="1200" b="0" i="0" kern="1200" dirty="0">
                <a:solidFill>
                  <a:schemeClr val="tx1"/>
                </a:solidFill>
                <a:effectLst/>
                <a:latin typeface="+mn-lt"/>
                <a:ea typeface="+mn-ea"/>
                <a:cs typeface="+mn-cs"/>
              </a:rPr>
              <a:t>It enables you to organize the development effort around multiple, autonomous teams. Each (so called two pizza) team owns and is responsible for one or more services. Each team can develop, test, deploy and scale their services independently of all of the other teams.</a:t>
            </a:r>
          </a:p>
          <a:p>
            <a:r>
              <a:rPr lang="en-US" sz="1200" b="0" i="0" kern="1200" dirty="0">
                <a:solidFill>
                  <a:schemeClr val="tx1"/>
                </a:solidFill>
                <a:effectLst/>
                <a:latin typeface="+mn-lt"/>
                <a:ea typeface="+mn-ea"/>
                <a:cs typeface="+mn-cs"/>
              </a:rPr>
              <a:t>Each </a:t>
            </a:r>
            <a:r>
              <a:rPr lang="en-US" sz="1200" b="0" i="0" kern="1200" dirty="0" err="1">
                <a:solidFill>
                  <a:schemeClr val="tx1"/>
                </a:solidFill>
                <a:effectLst/>
                <a:latin typeface="+mn-lt"/>
                <a:ea typeface="+mn-ea"/>
                <a:cs typeface="+mn-cs"/>
              </a:rPr>
              <a:t>microservice</a:t>
            </a:r>
            <a:r>
              <a:rPr lang="en-US" sz="1200" b="0" i="0" kern="1200" dirty="0">
                <a:solidFill>
                  <a:schemeClr val="tx1"/>
                </a:solidFill>
                <a:effectLst/>
                <a:latin typeface="+mn-lt"/>
                <a:ea typeface="+mn-ea"/>
                <a:cs typeface="+mn-cs"/>
              </a:rPr>
              <a:t> is relatively small:</a:t>
            </a:r>
          </a:p>
          <a:p>
            <a:pPr lvl="1"/>
            <a:r>
              <a:rPr lang="en-US" sz="1200" b="0" i="0" kern="1200" dirty="0">
                <a:solidFill>
                  <a:schemeClr val="tx1"/>
                </a:solidFill>
                <a:effectLst/>
                <a:latin typeface="+mn-lt"/>
                <a:ea typeface="+mn-ea"/>
                <a:cs typeface="+mn-cs"/>
              </a:rPr>
              <a:t>Easier for a developer to understand</a:t>
            </a:r>
          </a:p>
          <a:p>
            <a:pPr lvl="1"/>
            <a:r>
              <a:rPr lang="en-US" sz="1200" b="0" i="0" kern="1200" dirty="0">
                <a:solidFill>
                  <a:schemeClr val="tx1"/>
                </a:solidFill>
                <a:effectLst/>
                <a:latin typeface="+mn-lt"/>
                <a:ea typeface="+mn-ea"/>
                <a:cs typeface="+mn-cs"/>
              </a:rPr>
              <a:t>The IDE is faster making developers more productive</a:t>
            </a:r>
          </a:p>
          <a:p>
            <a:pPr lvl="1"/>
            <a:r>
              <a:rPr lang="en-US" sz="1200" b="0" i="0" kern="1200" dirty="0">
                <a:solidFill>
                  <a:schemeClr val="tx1"/>
                </a:solidFill>
                <a:effectLst/>
                <a:latin typeface="+mn-lt"/>
                <a:ea typeface="+mn-ea"/>
                <a:cs typeface="+mn-cs"/>
              </a:rPr>
              <a:t>The application starts faster, which makes developers more productive, and speeds up deployments</a:t>
            </a:r>
          </a:p>
          <a:p>
            <a:r>
              <a:rPr lang="en-US" sz="1200" b="0" i="0" kern="1200" dirty="0">
                <a:solidFill>
                  <a:schemeClr val="tx1"/>
                </a:solidFill>
                <a:effectLst/>
                <a:latin typeface="+mn-lt"/>
                <a:ea typeface="+mn-ea"/>
                <a:cs typeface="+mn-cs"/>
              </a:rPr>
              <a:t>Improved fault isolation. For example, if there is a memory leak in one service then only that service will be affected. The other services will continue to handle requests. In comparison, one misbehaving component of a monolithic architecture can bring down the entire system.</a:t>
            </a:r>
          </a:p>
          <a:p>
            <a:r>
              <a:rPr lang="en-US" sz="1200" b="0" i="0" kern="1200" dirty="0">
                <a:solidFill>
                  <a:schemeClr val="tx1"/>
                </a:solidFill>
                <a:effectLst/>
                <a:latin typeface="+mn-lt"/>
                <a:ea typeface="+mn-ea"/>
                <a:cs typeface="+mn-cs"/>
              </a:rPr>
              <a:t>Eliminates any long-term commitment to a technology stack. When developing a new service you can pick a new technology stack. Similarly, when making major changes to an existing service you can rewrite it using a new technology stack.</a:t>
            </a:r>
          </a:p>
          <a:p>
            <a:endParaRPr lang="en-US" dirty="0"/>
          </a:p>
          <a:p>
            <a:endParaRPr lang="en-US" dirty="0"/>
          </a:p>
          <a:p>
            <a:r>
              <a:rPr lang="en-US" dirty="0"/>
              <a:t>Cons</a:t>
            </a:r>
          </a:p>
          <a:p>
            <a:r>
              <a:rPr lang="en-US" sz="1200" b="0" i="0" kern="1200" dirty="0">
                <a:solidFill>
                  <a:schemeClr val="tx1"/>
                </a:solidFill>
                <a:effectLst/>
                <a:latin typeface="+mn-lt"/>
                <a:ea typeface="+mn-ea"/>
                <a:cs typeface="+mn-cs"/>
              </a:rPr>
              <a:t>Developers must deal with the additional complexity of creating a distributed system:</a:t>
            </a:r>
          </a:p>
          <a:p>
            <a:pPr lvl="1"/>
            <a:r>
              <a:rPr lang="en-US" sz="1200" b="0" i="0" kern="1200" dirty="0">
                <a:solidFill>
                  <a:schemeClr val="tx1"/>
                </a:solidFill>
                <a:effectLst/>
                <a:latin typeface="+mn-lt"/>
                <a:ea typeface="+mn-ea"/>
                <a:cs typeface="+mn-cs"/>
              </a:rPr>
              <a:t>Developers must implement the inter-service communication mechanism and deal with partial failure</a:t>
            </a:r>
          </a:p>
          <a:p>
            <a:pPr lvl="1"/>
            <a:r>
              <a:rPr lang="en-US" sz="1200" b="0" i="0" kern="1200" dirty="0">
                <a:solidFill>
                  <a:schemeClr val="tx1"/>
                </a:solidFill>
                <a:effectLst/>
                <a:latin typeface="+mn-lt"/>
                <a:ea typeface="+mn-ea"/>
                <a:cs typeface="+mn-cs"/>
              </a:rPr>
              <a:t>Implementing requests that span multiple services is more difficult</a:t>
            </a:r>
          </a:p>
          <a:p>
            <a:pPr lvl="1"/>
            <a:r>
              <a:rPr lang="en-US" sz="1200" b="0" i="0" kern="1200" dirty="0">
                <a:solidFill>
                  <a:schemeClr val="tx1"/>
                </a:solidFill>
                <a:effectLst/>
                <a:latin typeface="+mn-lt"/>
                <a:ea typeface="+mn-ea"/>
                <a:cs typeface="+mn-cs"/>
              </a:rPr>
              <a:t>Testing the interactions between services is more difficult</a:t>
            </a:r>
          </a:p>
          <a:p>
            <a:pPr lvl="1"/>
            <a:r>
              <a:rPr lang="en-US" sz="1200" b="0" i="0" kern="1200" dirty="0">
                <a:solidFill>
                  <a:schemeClr val="tx1"/>
                </a:solidFill>
                <a:effectLst/>
                <a:latin typeface="+mn-lt"/>
                <a:ea typeface="+mn-ea"/>
                <a:cs typeface="+mn-cs"/>
              </a:rPr>
              <a:t>Implementing requests that span multiple services requires careful coordination between the teams</a:t>
            </a:r>
          </a:p>
          <a:p>
            <a:pPr lvl="1"/>
            <a:r>
              <a:rPr lang="en-US" sz="1200" b="0" i="0" kern="1200" dirty="0">
                <a:solidFill>
                  <a:schemeClr val="tx1"/>
                </a:solidFill>
                <a:effectLst/>
                <a:latin typeface="+mn-lt"/>
                <a:ea typeface="+mn-ea"/>
                <a:cs typeface="+mn-cs"/>
              </a:rPr>
              <a:t>Developer tools/IDEs are oriented on building monolithic applications and don’t provide explicit support for developing distributed applications.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complexity. In production, there is also the operational complexity of deploying and managing a system comprised of many different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Increased memory consumption. The </a:t>
            </a:r>
            <a:r>
              <a:rPr lang="en-US" sz="1200" b="0" i="0" kern="1200" dirty="0" err="1">
                <a:solidFill>
                  <a:schemeClr val="tx1"/>
                </a:solidFill>
                <a:effectLst/>
                <a:latin typeface="+mn-lt"/>
                <a:ea typeface="+mn-ea"/>
                <a:cs typeface="+mn-cs"/>
              </a:rPr>
              <a:t>microservice</a:t>
            </a:r>
            <a:r>
              <a:rPr lang="en-US" sz="1200" b="0" i="0" kern="1200" dirty="0">
                <a:solidFill>
                  <a:schemeClr val="tx1"/>
                </a:solidFill>
                <a:effectLst/>
                <a:latin typeface="+mn-lt"/>
                <a:ea typeface="+mn-ea"/>
                <a:cs typeface="+mn-cs"/>
              </a:rPr>
              <a:t> architecture replaces N monolithic application instances with </a:t>
            </a:r>
            <a:r>
              <a:rPr lang="en-US" sz="1200" b="0" i="0" kern="1200" dirty="0" err="1">
                <a:solidFill>
                  <a:schemeClr val="tx1"/>
                </a:solidFill>
                <a:effectLst/>
                <a:latin typeface="+mn-lt"/>
                <a:ea typeface="+mn-ea"/>
                <a:cs typeface="+mn-cs"/>
              </a:rPr>
              <a:t>NxM</a:t>
            </a:r>
            <a:r>
              <a:rPr lang="en-US" sz="1200" b="0" i="0" kern="1200" dirty="0">
                <a:solidFill>
                  <a:schemeClr val="tx1"/>
                </a:solidFill>
                <a:effectLst/>
                <a:latin typeface="+mn-lt"/>
                <a:ea typeface="+mn-ea"/>
                <a:cs typeface="+mn-cs"/>
              </a:rPr>
              <a:t> services instances. If each service runs in its own JVM (or equivalent), which is usually necessary to isolate the instances, then there is the overhead of M times as many JVM runtimes. Moreover, if each service runs on its own VM (e.g. EC2 instance), as is the case at Netflix, the overhead is even higher.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Handling transactions across </a:t>
            </a:r>
            <a:r>
              <a:rPr lang="en-US" sz="1200" dirty="0" err="1"/>
              <a:t>microservices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can’t solely rely on layers of HTTP requests, because failures along the way result in partially applied transactions. The saga pattern can be used to solve the problem of transactions across services, and </a:t>
            </a:r>
            <a:r>
              <a:rPr lang="en-US" dirty="0" err="1"/>
              <a:t>Redis</a:t>
            </a:r>
            <a:r>
              <a:rPr lang="en-US" dirty="0"/>
              <a:t> Streams can be used to implement saga. The HTTP approach works and is widely used; however, an alternate method of communicating is available in which services write to and read from </a:t>
            </a:r>
            <a:r>
              <a:rPr lang="en-US" dirty="0" err="1"/>
              <a:t>loglike</a:t>
            </a:r>
            <a:r>
              <a:rPr lang="en-US" dirty="0"/>
              <a:t> structures (in this case, </a:t>
            </a:r>
            <a:r>
              <a:rPr lang="en-US" dirty="0" err="1"/>
              <a:t>Redis</a:t>
            </a:r>
            <a:r>
              <a:rPr lang="en-US" dirty="0"/>
              <a:t> Streams). This allows for a completely asynchronous pattern where every service announces events on its own stream and listens only to streams belonging to services it’s interested in. Bidirectional communication at that point is achieved by two services observing each other’s streams</a:t>
            </a:r>
          </a:p>
          <a:p>
            <a:endParaRPr lang="en-US" dirty="0"/>
          </a:p>
          <a:p>
            <a:r>
              <a:rPr lang="en-US" sz="1200" b="0" i="0" kern="1200" dirty="0">
                <a:solidFill>
                  <a:schemeClr val="tx1"/>
                </a:solidFill>
                <a:effectLst/>
                <a:latin typeface="+mn-lt"/>
                <a:ea typeface="+mn-ea"/>
                <a:cs typeface="+mn-cs"/>
              </a:rPr>
              <a:t>Expensive remote calls - (instead of in-process calls), coarser-grained remote APIs, and increased complexity when redistributing responsibilities between components.</a:t>
            </a:r>
          </a:p>
          <a:p>
            <a:endParaRPr lang="en-US" sz="1200" b="0" i="0" kern="1200" dirty="0">
              <a:solidFill>
                <a:schemeClr val="tx1"/>
              </a:solidFill>
              <a:effectLst/>
              <a:latin typeface="+mn-lt"/>
              <a:ea typeface="+mn-ea"/>
              <a:cs typeface="+mn-cs"/>
            </a:endParaRPr>
          </a:p>
          <a:p>
            <a:r>
              <a:rPr lang="en-US" sz="1200" dirty="0"/>
              <a:t>Testing can be complicated- </a:t>
            </a:r>
            <a:r>
              <a:rPr lang="en-US" sz="1200" b="0" i="0" kern="1200" dirty="0">
                <a:solidFill>
                  <a:schemeClr val="tx1"/>
                </a:solidFill>
                <a:effectLst/>
                <a:latin typeface="+mn-lt"/>
                <a:ea typeface="+mn-ea"/>
                <a:cs typeface="+mn-cs"/>
              </a:rPr>
              <a:t>Due to distributed deployment, </a:t>
            </a:r>
          </a:p>
          <a:p>
            <a:r>
              <a:rPr lang="en-US" sz="1200" b="0" i="0" kern="1200" dirty="0">
                <a:solidFill>
                  <a:schemeClr val="tx1"/>
                </a:solidFill>
                <a:effectLst/>
                <a:latin typeface="+mn-lt"/>
                <a:ea typeface="+mn-ea"/>
                <a:cs typeface="+mn-cs"/>
              </a:rPr>
              <a:t>The architecture brings additional complexity as the developers have to mitigate fault tolerance, network latency, and deal with a variety of message formats as well as load balancing</a:t>
            </a:r>
          </a:p>
          <a:p>
            <a:r>
              <a:rPr lang="en-US" sz="1200" b="0" i="0" kern="1200" dirty="0">
                <a:solidFill>
                  <a:schemeClr val="tx1"/>
                </a:solidFill>
                <a:effectLst/>
                <a:latin typeface="+mn-lt"/>
                <a:ea typeface="+mn-ea"/>
                <a:cs typeface="+mn-cs"/>
              </a:rPr>
              <a:t>Being a distributed system, it can result in duplication of effort</a:t>
            </a:r>
          </a:p>
          <a:p>
            <a:endParaRPr lang="en-US" dirty="0"/>
          </a:p>
          <a:p>
            <a:endParaRPr lang="en-US" dirty="0">
              <a:hlinkClick r:id="rId3"/>
            </a:endParaRPr>
          </a:p>
          <a:p>
            <a:r>
              <a:rPr lang="en-US" dirty="0">
                <a:hlinkClick r:id="rId3"/>
              </a:rPr>
              <a:t>https://www.theguardian.com/technology/2018/apr/24/the-two-pizza-rule-and-the-secret-of-amazons-success</a:t>
            </a:r>
            <a:endParaRPr lang="en-US" dirty="0"/>
          </a:p>
          <a:p>
            <a:endParaRPr lang="en-US" dirty="0"/>
          </a:p>
          <a:p>
            <a:r>
              <a:rPr lang="en-US" dirty="0">
                <a:hlinkClick r:id="rId4"/>
              </a:rPr>
              <a:t>http://blog.idonethis.com/two-pizza-team/</a:t>
            </a:r>
            <a:endParaRPr lang="en-US" dirty="0"/>
          </a:p>
          <a:p>
            <a:endParaRPr lang="en-US" dirty="0"/>
          </a:p>
          <a:p>
            <a:r>
              <a:rPr lang="en-US" dirty="0"/>
              <a:t>Database </a:t>
            </a:r>
            <a:r>
              <a:rPr lang="en-US" dirty="0" err="1"/>
              <a:t>sharding</a:t>
            </a:r>
            <a:endParaRPr lang="en-US" dirty="0"/>
          </a:p>
          <a:p>
            <a:r>
              <a:rPr lang="en-US" dirty="0"/>
              <a:t>Sticky</a:t>
            </a:r>
            <a:r>
              <a:rPr lang="en-US" baseline="0" dirty="0"/>
              <a:t> server</a:t>
            </a:r>
          </a:p>
          <a:p>
            <a:endParaRPr lang="en-US" baseline="0" dirty="0"/>
          </a:p>
          <a:p>
            <a:r>
              <a:rPr lang="en-US" dirty="0">
                <a:hlinkClick r:id="rId5"/>
              </a:rPr>
              <a:t>https://smartbear.com/solutions/microservices/</a:t>
            </a: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9</a:t>
            </a:fld>
            <a:endParaRPr lang="en-US" dirty="0"/>
          </a:p>
        </p:txBody>
      </p:sp>
    </p:spTree>
    <p:extLst>
      <p:ext uri="{BB962C8B-B14F-4D97-AF65-F5344CB8AC3E}">
        <p14:creationId xmlns:p14="http://schemas.microsoft.com/office/powerpoint/2010/main" val="1167710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to use the </a:t>
            </a:r>
            <a:r>
              <a:rPr lang="en-US" sz="1200" b="0" i="0" kern="1200" dirty="0" err="1">
                <a:solidFill>
                  <a:schemeClr val="tx1"/>
                </a:solidFill>
                <a:effectLst/>
                <a:latin typeface="+mn-lt"/>
                <a:ea typeface="+mn-ea"/>
                <a:cs typeface="+mn-cs"/>
              </a:rPr>
              <a:t>microservice</a:t>
            </a:r>
            <a:r>
              <a:rPr lang="en-US" sz="1200" b="0" i="0" kern="1200" dirty="0">
                <a:solidFill>
                  <a:schemeClr val="tx1"/>
                </a:solidFill>
                <a:effectLst/>
                <a:latin typeface="+mn-lt"/>
                <a:ea typeface="+mn-ea"/>
                <a:cs typeface="+mn-cs"/>
              </a:rPr>
              <a:t> architecture?</a:t>
            </a:r>
          </a:p>
          <a:p>
            <a:r>
              <a:rPr lang="en-US" sz="1200" b="0" i="0" kern="1200" dirty="0">
                <a:solidFill>
                  <a:schemeClr val="tx1"/>
                </a:solidFill>
                <a:effectLst/>
                <a:latin typeface="+mn-lt"/>
                <a:ea typeface="+mn-ea"/>
                <a:cs typeface="+mn-cs"/>
              </a:rPr>
              <a:t>One challenge with using this approach is deciding when it makes sense to use it. When developing the first version of an application, you often do not have the problems that this approach solves. Moreover, using an elaborate, distributed architecture will slow down development. This can be a major problem for startups whose biggest challenge is often how to rapidly evolve the business model and accompanying application. </a:t>
            </a:r>
          </a:p>
          <a:p>
            <a:r>
              <a:rPr lang="en-US" sz="1200" b="0" i="0" kern="1200" dirty="0">
                <a:solidFill>
                  <a:schemeClr val="tx1"/>
                </a:solidFill>
                <a:effectLst/>
                <a:latin typeface="+mn-lt"/>
                <a:ea typeface="+mn-ea"/>
                <a:cs typeface="+mn-cs"/>
              </a:rPr>
              <a:t>How to decompose the application into services?</a:t>
            </a:r>
          </a:p>
          <a:p>
            <a:r>
              <a:rPr lang="en-US" sz="1200" b="0" i="0" kern="1200" dirty="0">
                <a:solidFill>
                  <a:schemeClr val="tx1"/>
                </a:solidFill>
                <a:effectLst/>
                <a:latin typeface="+mn-lt"/>
                <a:ea typeface="+mn-ea"/>
                <a:cs typeface="+mn-cs"/>
              </a:rPr>
              <a:t>Another challenge is deciding how to partition the system into </a:t>
            </a:r>
            <a:r>
              <a:rPr lang="en-US" sz="1200" b="0" i="0" kern="1200" dirty="0" err="1">
                <a:solidFill>
                  <a:schemeClr val="tx1"/>
                </a:solidFill>
                <a:effectLst/>
                <a:latin typeface="+mn-lt"/>
                <a:ea typeface="+mn-ea"/>
                <a:cs typeface="+mn-cs"/>
              </a:rPr>
              <a:t>microservices</a:t>
            </a:r>
            <a:r>
              <a:rPr lang="en-US" sz="1200" b="0" i="0" kern="1200" dirty="0">
                <a:solidFill>
                  <a:schemeClr val="tx1"/>
                </a:solidFill>
                <a:effectLst/>
                <a:latin typeface="+mn-lt"/>
                <a:ea typeface="+mn-ea"/>
                <a:cs typeface="+mn-cs"/>
              </a:rPr>
              <a:t>. This is very much an art, but there are a number of strategies that can help:</a:t>
            </a:r>
          </a:p>
          <a:p>
            <a:endParaRPr lang="en-US" sz="1200" b="0" i="0" u="none" strike="noStrike" kern="1200" dirty="0">
              <a:solidFill>
                <a:schemeClr val="tx1"/>
              </a:solidFill>
              <a:effectLst/>
              <a:latin typeface="+mn-lt"/>
              <a:ea typeface="+mn-ea"/>
              <a:cs typeface="+mn-cs"/>
              <a:hlinkClick r:id="rId3"/>
            </a:endParaRPr>
          </a:p>
          <a:p>
            <a:r>
              <a:rPr lang="en-US" sz="1200" b="0" i="0" u="none" strike="noStrike" kern="1200" dirty="0">
                <a:solidFill>
                  <a:schemeClr val="tx1"/>
                </a:solidFill>
                <a:effectLst/>
                <a:latin typeface="+mn-lt"/>
                <a:ea typeface="+mn-ea"/>
                <a:cs typeface="+mn-cs"/>
                <a:hlinkClick r:id="rId3"/>
              </a:rPr>
              <a:t>Decompose by business capability</a:t>
            </a:r>
            <a:r>
              <a:rPr lang="en-US" sz="1200" b="0" i="0" kern="1200" dirty="0">
                <a:solidFill>
                  <a:schemeClr val="tx1"/>
                </a:solidFill>
                <a:effectLst/>
                <a:latin typeface="+mn-lt"/>
                <a:ea typeface="+mn-ea"/>
                <a:cs typeface="+mn-cs"/>
              </a:rPr>
              <a:t> and define services corresponding to business capabilities.</a:t>
            </a:r>
          </a:p>
          <a:p>
            <a:r>
              <a:rPr lang="en-US" sz="1200" b="0" i="0" u="none" strike="noStrike" kern="1200" baseline="0" dirty="0">
                <a:solidFill>
                  <a:schemeClr val="tx1"/>
                </a:solidFill>
                <a:latin typeface="+mn-lt"/>
                <a:ea typeface="+mn-ea"/>
                <a:cs typeface="+mn-cs"/>
              </a:rPr>
              <a:t>A business capability often</a:t>
            </a:r>
          </a:p>
          <a:p>
            <a:r>
              <a:rPr lang="en-US" sz="1200" b="0" i="0" u="none" strike="noStrike" kern="1200" baseline="0" dirty="0">
                <a:solidFill>
                  <a:schemeClr val="tx1"/>
                </a:solidFill>
                <a:latin typeface="+mn-lt"/>
                <a:ea typeface="+mn-ea"/>
                <a:cs typeface="+mn-cs"/>
              </a:rPr>
              <a:t>corresponds to a business object, e.g.</a:t>
            </a:r>
          </a:p>
          <a:p>
            <a:r>
              <a:rPr lang="en-US" sz="1200" b="0" i="0" u="none" strike="noStrike" kern="1200" baseline="0" dirty="0">
                <a:solidFill>
                  <a:schemeClr val="tx1"/>
                </a:solidFill>
                <a:latin typeface="+mn-lt"/>
                <a:ea typeface="+mn-ea"/>
                <a:cs typeface="+mn-cs"/>
              </a:rPr>
              <a:t>Order Management is responsible for orders</a:t>
            </a:r>
          </a:p>
          <a:p>
            <a:r>
              <a:rPr lang="en-US" sz="1200" b="0" i="0" u="none" strike="noStrike" kern="1200" baseline="0" dirty="0">
                <a:solidFill>
                  <a:schemeClr val="tx1"/>
                </a:solidFill>
                <a:latin typeface="+mn-lt"/>
                <a:ea typeface="+mn-ea"/>
                <a:cs typeface="+mn-cs"/>
              </a:rPr>
              <a:t>Customer Management is responsible for customers</a:t>
            </a:r>
          </a:p>
          <a:p>
            <a:r>
              <a:rPr lang="en-US" sz="1200" b="0" i="0" u="none" strike="noStrike" kern="1200" baseline="0" dirty="0">
                <a:solidFill>
                  <a:schemeClr val="tx1"/>
                </a:solidFill>
                <a:latin typeface="+mn-lt"/>
                <a:ea typeface="+mn-ea"/>
                <a:cs typeface="+mn-cs"/>
              </a:rPr>
              <a:t>Business capabilities are often organized into a multi-level hierarchy. For example, an enterprise application might</a:t>
            </a:r>
          </a:p>
          <a:p>
            <a:r>
              <a:rPr lang="en-US" sz="1200" b="0" i="0" u="none" strike="noStrike" kern="1200" baseline="0" dirty="0">
                <a:solidFill>
                  <a:schemeClr val="tx1"/>
                </a:solidFill>
                <a:latin typeface="+mn-lt"/>
                <a:ea typeface="+mn-ea"/>
                <a:cs typeface="+mn-cs"/>
              </a:rPr>
              <a:t>have top-level categories such as Product/Service development, Product/Service delivery, Demand generation, </a:t>
            </a:r>
            <a:r>
              <a:rPr lang="en-US" sz="1200" b="0" i="0" u="none" strike="noStrike" kern="1200" baseline="0" dirty="0" err="1">
                <a:solidFill>
                  <a:schemeClr val="tx1"/>
                </a:solidFill>
                <a:latin typeface="+mn-lt"/>
                <a:ea typeface="+mn-ea"/>
                <a:cs typeface="+mn-cs"/>
              </a:rPr>
              <a:t>etc</a:t>
            </a:r>
            <a:endParaRPr lang="en-US" sz="1200" b="0" i="0" u="none" strike="noStrike" kern="1200" baseline="0" dirty="0">
              <a:solidFill>
                <a:schemeClr val="tx1"/>
              </a:solidFill>
              <a:latin typeface="+mn-lt"/>
              <a:ea typeface="+mn-ea"/>
              <a:cs typeface="+mn-cs"/>
            </a:endParaRP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Decompose by domain-driven design subdomain</a:t>
            </a:r>
            <a:r>
              <a:rPr lang="en-US" sz="1200" b="0" i="0" kern="1200" dirty="0">
                <a:solidFill>
                  <a:schemeClr val="tx1"/>
                </a:solidFill>
                <a:effectLst/>
                <a:latin typeface="+mn-lt"/>
                <a:ea typeface="+mn-ea"/>
                <a:cs typeface="+mn-cs"/>
              </a:rPr>
              <a:t>.</a:t>
            </a:r>
          </a:p>
          <a:p>
            <a:r>
              <a:rPr lang="en-US" sz="1200" b="0" i="0" u="none" strike="noStrike" kern="1200" baseline="0" dirty="0">
                <a:solidFill>
                  <a:schemeClr val="tx1"/>
                </a:solidFill>
                <a:latin typeface="+mn-lt"/>
                <a:ea typeface="+mn-ea"/>
                <a:cs typeface="+mn-cs"/>
              </a:rPr>
              <a:t>The subdomains of an online store include:</a:t>
            </a:r>
          </a:p>
          <a:p>
            <a:r>
              <a:rPr lang="en-US" sz="1200" b="0" i="0" u="none" strike="noStrike" kern="1200" baseline="0" dirty="0">
                <a:solidFill>
                  <a:schemeClr val="tx1"/>
                </a:solidFill>
                <a:latin typeface="+mn-lt"/>
                <a:ea typeface="+mn-ea"/>
                <a:cs typeface="+mn-cs"/>
              </a:rPr>
              <a:t>Product catalog</a:t>
            </a:r>
          </a:p>
          <a:p>
            <a:r>
              <a:rPr lang="en-US" sz="1200" b="0" i="0" u="none" strike="noStrike" kern="1200" baseline="0" dirty="0">
                <a:solidFill>
                  <a:schemeClr val="tx1"/>
                </a:solidFill>
                <a:latin typeface="+mn-lt"/>
                <a:ea typeface="+mn-ea"/>
                <a:cs typeface="+mn-cs"/>
              </a:rPr>
              <a:t>Inventory management</a:t>
            </a:r>
          </a:p>
          <a:p>
            <a:r>
              <a:rPr lang="en-US" sz="1200" b="0" i="0" u="none" strike="noStrike" kern="1200" baseline="0" dirty="0">
                <a:solidFill>
                  <a:schemeClr val="tx1"/>
                </a:solidFill>
                <a:latin typeface="+mn-lt"/>
                <a:ea typeface="+mn-ea"/>
                <a:cs typeface="+mn-cs"/>
              </a:rPr>
              <a:t>Order management</a:t>
            </a:r>
          </a:p>
          <a:p>
            <a:r>
              <a:rPr lang="en-US" sz="1200" b="0" i="0" u="none" strike="noStrike" kern="1200" baseline="0" dirty="0">
                <a:solidFill>
                  <a:schemeClr val="tx1"/>
                </a:solidFill>
                <a:latin typeface="+mn-lt"/>
                <a:ea typeface="+mn-ea"/>
                <a:cs typeface="+mn-cs"/>
              </a:rPr>
              <a:t>Delivery management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Decompose by verb or use case and define services that are responsible for particular actions. e.g. a Shipping Service that’s responsible for shipping complete orders.</a:t>
            </a:r>
          </a:p>
          <a:p>
            <a:r>
              <a:rPr lang="en-US" sz="1200" b="0" i="0" kern="1200" dirty="0">
                <a:solidFill>
                  <a:schemeClr val="tx1"/>
                </a:solidFill>
                <a:effectLst/>
                <a:latin typeface="+mn-lt"/>
                <a:ea typeface="+mn-ea"/>
                <a:cs typeface="+mn-cs"/>
              </a:rPr>
              <a:t>Decompose by by nouns or resources by defining a service that is responsible for all operations on entities/resources of a given type. e.g. an Account Service that is responsible for managing user accounts.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Ideally, each service should have only a small set of responsibilities. (Uncle) Bob Martin talks about designing classes using the </a:t>
            </a:r>
            <a:r>
              <a:rPr lang="en-US" sz="1200" b="0" i="0" u="none" strike="noStrike" kern="1200" dirty="0">
                <a:solidFill>
                  <a:schemeClr val="tx1"/>
                </a:solidFill>
                <a:effectLst/>
                <a:latin typeface="+mn-lt"/>
                <a:ea typeface="+mn-ea"/>
                <a:cs typeface="+mn-cs"/>
                <a:hlinkClick r:id="rId5"/>
              </a:rPr>
              <a:t>Single Responsibility Principle (SRP)</a:t>
            </a:r>
            <a:r>
              <a:rPr lang="en-US" sz="1200" b="0" i="0" kern="1200" dirty="0">
                <a:solidFill>
                  <a:schemeClr val="tx1"/>
                </a:solidFill>
                <a:effectLst/>
                <a:latin typeface="+mn-lt"/>
                <a:ea typeface="+mn-ea"/>
                <a:cs typeface="+mn-cs"/>
              </a:rPr>
              <a:t>. The SRP defines a responsibility of a class as a reason to change, and states that a class should only have one reason to change. It make sense to apply the SRP to service design as well.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analogy that helps with service design is the design of Unix utilities. Unix provides a large number of utilities such as </a:t>
            </a:r>
            <a:r>
              <a:rPr lang="en-US" sz="1200" b="0" i="0" kern="1200" dirty="0" err="1">
                <a:solidFill>
                  <a:schemeClr val="tx1"/>
                </a:solidFill>
                <a:effectLst/>
                <a:latin typeface="+mn-lt"/>
                <a:ea typeface="+mn-ea"/>
                <a:cs typeface="+mn-cs"/>
              </a:rPr>
              <a:t>grep</a:t>
            </a:r>
            <a:r>
              <a:rPr lang="en-US" sz="1200" b="0" i="0" kern="1200" dirty="0">
                <a:solidFill>
                  <a:schemeClr val="tx1"/>
                </a:solidFill>
                <a:effectLst/>
                <a:latin typeface="+mn-lt"/>
                <a:ea typeface="+mn-ea"/>
                <a:cs typeface="+mn-cs"/>
              </a:rPr>
              <a:t>, cat and find. Each utility does exactly one thing, often exceptionally well, and can be combined with other utilities using a shell script to perform complex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maintain data consistency?</a:t>
            </a:r>
          </a:p>
          <a:p>
            <a:r>
              <a:rPr lang="en-US" sz="1200" b="0" i="0" kern="1200" dirty="0">
                <a:solidFill>
                  <a:schemeClr val="tx1"/>
                </a:solidFill>
                <a:effectLst/>
                <a:latin typeface="+mn-lt"/>
                <a:ea typeface="+mn-ea"/>
                <a:cs typeface="+mn-cs"/>
              </a:rPr>
              <a:t>In order to ensure loose coupling, each service has its own database. Maintaining data consistency between services is a challenge because 2 phase-commit/distributed transactions is not an option for many applications. An application must instead use the </a:t>
            </a:r>
            <a:r>
              <a:rPr lang="en-US" sz="1200" b="0" i="0" u="none" strike="noStrike" kern="1200" dirty="0">
                <a:solidFill>
                  <a:schemeClr val="tx1"/>
                </a:solidFill>
                <a:effectLst/>
                <a:latin typeface="+mn-lt"/>
                <a:ea typeface="+mn-ea"/>
                <a:cs typeface="+mn-cs"/>
                <a:hlinkClick r:id="rId6"/>
              </a:rPr>
              <a:t>Saga pattern</a:t>
            </a:r>
            <a:r>
              <a:rPr lang="en-US" sz="1200" b="0" i="0" kern="1200" dirty="0">
                <a:solidFill>
                  <a:schemeClr val="tx1"/>
                </a:solidFill>
                <a:effectLst/>
                <a:latin typeface="+mn-lt"/>
                <a:ea typeface="+mn-ea"/>
                <a:cs typeface="+mn-cs"/>
              </a:rPr>
              <a:t>. A service publishes an event when its data changes. Other services consume that event and update their data. There are several ways of reliably updating data and publishing events including </a:t>
            </a:r>
            <a:r>
              <a:rPr lang="en-US" sz="1200" b="0" i="0" u="none" strike="noStrike" kern="1200" dirty="0">
                <a:solidFill>
                  <a:schemeClr val="tx1"/>
                </a:solidFill>
                <a:effectLst/>
                <a:latin typeface="+mn-lt"/>
                <a:ea typeface="+mn-ea"/>
                <a:cs typeface="+mn-cs"/>
                <a:hlinkClick r:id="rId7"/>
              </a:rPr>
              <a:t>Event Sourcing</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8"/>
              </a:rPr>
              <a:t>Transaction Log Tailing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implement queries?</a:t>
            </a:r>
          </a:p>
          <a:p>
            <a:r>
              <a:rPr lang="en-US" sz="1200" b="0" i="0" kern="1200" dirty="0">
                <a:solidFill>
                  <a:schemeClr val="tx1"/>
                </a:solidFill>
                <a:effectLst/>
                <a:latin typeface="+mn-lt"/>
                <a:ea typeface="+mn-ea"/>
                <a:cs typeface="+mn-cs"/>
              </a:rPr>
              <a:t>Another challenge is implementing queries that need to retrieve data owned by multiple services.</a:t>
            </a: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9"/>
              </a:rPr>
              <a:t>API Composition</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10"/>
              </a:rPr>
              <a:t>Command Query Responsibility Segregation (CQRS)</a:t>
            </a:r>
            <a:r>
              <a:rPr lang="en-US" sz="1200" b="0" i="0" kern="1200" dirty="0">
                <a:solidFill>
                  <a:schemeClr val="tx1"/>
                </a:solidFill>
                <a:effectLst/>
                <a:latin typeface="+mn-lt"/>
                <a:ea typeface="+mn-ea"/>
                <a:cs typeface="+mn-cs"/>
              </a:rPr>
              <a:t> patterns.</a:t>
            </a:r>
          </a:p>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10</a:t>
            </a:fld>
            <a:endParaRPr lang="en-US" dirty="0"/>
          </a:p>
        </p:txBody>
      </p:sp>
    </p:spTree>
    <p:extLst>
      <p:ext uri="{BB962C8B-B14F-4D97-AF65-F5344CB8AC3E}">
        <p14:creationId xmlns:p14="http://schemas.microsoft.com/office/powerpoint/2010/main" val="513417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232" y="1676400"/>
            <a:ext cx="7772400" cy="1470025"/>
          </a:xfrm>
        </p:spPr>
        <p:txBody>
          <a:bodyPr>
            <a:normAutofit/>
          </a:bodyPr>
          <a:lstStyle>
            <a:lvl1pPr algn="l">
              <a:defRPr sz="4000" b="0">
                <a:solidFill>
                  <a:schemeClr val="tx1">
                    <a:lumMod val="75000"/>
                    <a:lumOff val="25000"/>
                  </a:schemeClr>
                </a:solidFill>
              </a:defRPr>
            </a:lvl1pPr>
          </a:lstStyle>
          <a:p>
            <a:r>
              <a:rPr lang="en-US" dirty="0"/>
              <a:t>Click to add Master title style</a:t>
            </a:r>
          </a:p>
        </p:txBody>
      </p:sp>
      <p:sp>
        <p:nvSpPr>
          <p:cNvPr id="3" name="Subtitle 2"/>
          <p:cNvSpPr>
            <a:spLocks noGrp="1"/>
          </p:cNvSpPr>
          <p:nvPr>
            <p:ph type="subTitle" idx="1" hasCustomPrompt="1"/>
          </p:nvPr>
        </p:nvSpPr>
        <p:spPr>
          <a:xfrm>
            <a:off x="469231" y="3552770"/>
            <a:ext cx="8001001" cy="1358286"/>
          </a:xfrm>
        </p:spPr>
        <p:txBody>
          <a:bodyPr>
            <a:normAutofit/>
          </a:bodyPr>
          <a:lstStyle>
            <a:lvl1pPr marL="0" indent="0" algn="l">
              <a:buNone/>
              <a:defRPr sz="2000" baseline="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Master subtitle, month &amp; year style</a:t>
            </a:r>
          </a:p>
        </p:txBody>
      </p:sp>
    </p:spTree>
    <p:extLst>
      <p:ext uri="{BB962C8B-B14F-4D97-AF65-F5344CB8AC3E}">
        <p14:creationId xmlns:p14="http://schemas.microsoft.com/office/powerpoint/2010/main" val="341925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720" y="152400"/>
            <a:ext cx="8562480" cy="576000"/>
          </a:xfrm>
        </p:spPr>
        <p:txBody>
          <a:bodyPr>
            <a:noAutofit/>
          </a:bodyPr>
          <a:lstStyle>
            <a:lvl1pPr algn="l">
              <a:defRPr sz="2900" b="1">
                <a:solidFill>
                  <a:schemeClr val="tx1">
                    <a:lumMod val="75000"/>
                    <a:lumOff val="25000"/>
                  </a:schemeClr>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04800" y="1143000"/>
            <a:ext cx="8534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365859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Slide Number Placeholder 5"/>
          <p:cNvSpPr txBox="1">
            <a:spLocks/>
          </p:cNvSpPr>
          <p:nvPr userDrawn="1"/>
        </p:nvSpPr>
        <p:spPr>
          <a:xfrm>
            <a:off x="8458200" y="6553200"/>
            <a:ext cx="457200" cy="276999"/>
          </a:xfrm>
          <a:prstGeom prst="rect">
            <a:avLst/>
          </a:prstGeom>
          <a:noFill/>
        </p:spPr>
        <p:txBody>
          <a:bodyPr wrap="square"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200">
                <a:solidFill>
                  <a:prstClr val="black">
                    <a:lumMod val="50000"/>
                    <a:lumOff val="50000"/>
                  </a:prstClr>
                </a:solidFill>
              </a:rPr>
              <a:pPr/>
              <a:t>‹#›</a:t>
            </a:fld>
            <a:endParaRPr lang="en-IN" sz="1200" dirty="0">
              <a:solidFill>
                <a:prstClr val="black">
                  <a:lumMod val="50000"/>
                  <a:lumOff val="50000"/>
                </a:prstClr>
              </a:solidFill>
            </a:endParaRPr>
          </a:p>
        </p:txBody>
      </p:sp>
    </p:spTree>
    <p:extLst>
      <p:ext uri="{BB962C8B-B14F-4D97-AF65-F5344CB8AC3E}">
        <p14:creationId xmlns:p14="http://schemas.microsoft.com/office/powerpoint/2010/main" val="78809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ext Slide">
    <p:spTree>
      <p:nvGrpSpPr>
        <p:cNvPr id="1" name=""/>
        <p:cNvGrpSpPr/>
        <p:nvPr/>
      </p:nvGrpSpPr>
      <p:grpSpPr>
        <a:xfrm>
          <a:off x="0" y="0"/>
          <a:ext cx="0" cy="0"/>
          <a:chOff x="0" y="0"/>
          <a:chExt cx="0" cy="0"/>
        </a:xfrm>
      </p:grpSpPr>
      <p:sp>
        <p:nvSpPr>
          <p:cNvPr id="4" name="Slide Number Placeholder 5"/>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pPr algn="ctr" eaLnBrk="1" hangingPunct="1"/>
            <a:fld id="{FD790A4E-2EED-164B-A373-E9BCE305BB4C}" type="slidenum">
              <a:rPr lang="en-IN" altLang="en-US" sz="1200">
                <a:solidFill>
                  <a:schemeClr val="bg1"/>
                </a:solidFill>
                <a:latin typeface="Tahoma" charset="0"/>
                <a:ea typeface="Tahoma" charset="0"/>
                <a:cs typeface="Tahoma" charset="0"/>
              </a:rPr>
              <a:pPr algn="ctr" eaLnBrk="1" hangingPunct="1"/>
              <a:t>‹#›</a:t>
            </a:fld>
            <a:endParaRPr lang="en-IN" altLang="en-US" sz="1200">
              <a:solidFill>
                <a:schemeClr val="bg1"/>
              </a:solidFill>
              <a:latin typeface="Tahoma" charset="0"/>
              <a:ea typeface="Tahoma" charset="0"/>
              <a:cs typeface="Tahoma" charset="0"/>
            </a:endParaRPr>
          </a:p>
        </p:txBody>
      </p:sp>
      <p:sp>
        <p:nvSpPr>
          <p:cNvPr id="2"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360000" y="900000"/>
            <a:ext cx="8640000" cy="5265056"/>
          </a:xfrm>
        </p:spPr>
        <p:txBody>
          <a:bodyPr/>
          <a:lstStyle>
            <a:lvl1pPr marL="0" indent="0">
              <a:buNone/>
              <a:defRPr sz="1800"/>
            </a:lvl1pPr>
            <a:lvl2pPr>
              <a:defRPr sz="1800"/>
            </a:lvl2pPr>
            <a:lvl3pPr>
              <a:defRPr sz="1600"/>
            </a:lvl3pPr>
            <a:lvl4pPr>
              <a:defRPr sz="1400"/>
            </a:lvl4pPr>
          </a:lstStyle>
          <a:p>
            <a:pPr lvl="0"/>
            <a:r>
              <a:rPr lang="en-US"/>
              <a:t>Click to edit Master text styles</a:t>
            </a:r>
          </a:p>
        </p:txBody>
      </p:sp>
    </p:spTree>
    <p:extLst>
      <p:ext uri="{BB962C8B-B14F-4D97-AF65-F5344CB8AC3E}">
        <p14:creationId xmlns:p14="http://schemas.microsoft.com/office/powerpoint/2010/main" val="15147516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2" name="Title Placeholder 1"/>
          <p:cNvSpPr>
            <a:spLocks noGrp="1"/>
          </p:cNvSpPr>
          <p:nvPr>
            <p:ph type="title"/>
          </p:nvPr>
        </p:nvSpPr>
        <p:spPr>
          <a:xfrm>
            <a:off x="276720" y="106362"/>
            <a:ext cx="8410080" cy="5794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066800"/>
            <a:ext cx="8382000" cy="5059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734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ftr="0" dt="0"/>
  <p:txStyles>
    <p:title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hyperlink" Target="http://localhost:8083/orders/%7bemail%7d"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localhost:8084/catalog/%7bemail%7d"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localhost:8083/orders/date/%7bemail%7d" TargetMode="External"/><Relationship Id="rId4" Type="http://schemas.openxmlformats.org/officeDocument/2006/relationships/hyperlink" Target="http://localhost:8083/orders/%7bemail%7d"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localhost:8080/employee"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localhost:8080/employee"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8761/"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hyperlink" Target="https://www.sipios.com/blog-tech/how-to-make-parallel-calls-in-java-springboot-application-and-how-to-test-them" TargetMode="External"/><Relationship Id="rId13" Type="http://schemas.openxmlformats.org/officeDocument/2006/relationships/hyperlink" Target="https://github.com/eugenp/tutorials/tree/master/spring-cloud" TargetMode="External"/><Relationship Id="rId3" Type="http://schemas.openxmlformats.org/officeDocument/2006/relationships/hyperlink" Target="https://developer.okta.com/blog/2019/05/23/java-microservices-spring-cloud-config" TargetMode="External"/><Relationship Id="rId7" Type="http://schemas.openxmlformats.org/officeDocument/2006/relationships/hyperlink" Target="https://spring.io/guides/gs/async-method/#initial" TargetMode="External"/><Relationship Id="rId12" Type="http://schemas.openxmlformats.org/officeDocument/2006/relationships/hyperlink" Target="https://www.munonye.com/microservices/"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hyperlink" Target="https://dzone.com/articles/spring-boot-applicationrunner-and-commandlinerunne" TargetMode="External"/><Relationship Id="rId11" Type="http://schemas.openxmlformats.org/officeDocument/2006/relationships/hyperlink" Target="https://itnext.io/how-to-use-netflixs-eureka-and-spring-cloud-for-service-registry-8b43c8acdf4e" TargetMode="External"/><Relationship Id="rId5" Type="http://schemas.openxmlformats.org/officeDocument/2006/relationships/hyperlink" Target="https://developer.okta.com/blog/2019/05/15/spring-boot-login-options" TargetMode="External"/><Relationship Id="rId15" Type="http://schemas.openxmlformats.org/officeDocument/2006/relationships/hyperlink" Target="https://medium.com/become-developer/how-to-work-with-multiple-instances-of-eureka-naming-server-to-avoid-a-single-point-of-failure-d953544281d0" TargetMode="External"/><Relationship Id="rId10" Type="http://schemas.openxmlformats.org/officeDocument/2006/relationships/hyperlink" Target="https://www.edureka.co/blog/microservices-tutorial-with-example" TargetMode="External"/><Relationship Id="rId4" Type="http://schemas.openxmlformats.org/officeDocument/2006/relationships/hyperlink" Target="https://developer.okta.com/blog/2019/05/13/angular-8-spring-boot-2" TargetMode="External"/><Relationship Id="rId9" Type="http://schemas.openxmlformats.org/officeDocument/2006/relationships/hyperlink" Target="https://developer.okta.com/blog/2019/05/22/java-microservices-spring-boot-spring-cloud" TargetMode="External"/><Relationship Id="rId14" Type="http://schemas.openxmlformats.org/officeDocument/2006/relationships/hyperlink" Target="https://piotrminkowski.com/2020/02/20/microservices-api-documentation-with-springdoc-openapi/"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a:bodyPr>
          <a:lstStyle/>
          <a:p>
            <a:pPr algn="ctr"/>
            <a:r>
              <a:rPr lang="en-US" b="1" dirty="0" err="1"/>
              <a:t>Microservice</a:t>
            </a:r>
            <a:endParaRPr lang="en-IN" b="1" dirty="0"/>
          </a:p>
        </p:txBody>
      </p:sp>
      <p:sp>
        <p:nvSpPr>
          <p:cNvPr id="3" name="TextBox 2"/>
          <p:cNvSpPr txBox="1"/>
          <p:nvPr/>
        </p:nvSpPr>
        <p:spPr>
          <a:xfrm>
            <a:off x="5562600" y="5410200"/>
            <a:ext cx="2807885" cy="954107"/>
          </a:xfrm>
          <a:prstGeom prst="rect">
            <a:avLst/>
          </a:prstGeom>
          <a:noFill/>
        </p:spPr>
        <p:txBody>
          <a:bodyPr wrap="none" rtlCol="0">
            <a:spAutoFit/>
          </a:bodyPr>
          <a:lstStyle/>
          <a:p>
            <a:r>
              <a:rPr lang="en-US" sz="2800" b="1" dirty="0" err="1"/>
              <a:t>Shalini</a:t>
            </a:r>
            <a:r>
              <a:rPr lang="en-US" sz="2800" b="1" dirty="0"/>
              <a:t> Mittal</a:t>
            </a:r>
          </a:p>
          <a:p>
            <a:r>
              <a:rPr lang="en-US" sz="2800" b="1" dirty="0"/>
              <a:t>Corporate Trainer</a:t>
            </a:r>
          </a:p>
        </p:txBody>
      </p:sp>
    </p:spTree>
    <p:extLst>
      <p:ext uri="{BB962C8B-B14F-4D97-AF65-F5344CB8AC3E}">
        <p14:creationId xmlns:p14="http://schemas.microsoft.com/office/powerpoint/2010/main" val="3500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When to use the </a:t>
            </a:r>
            <a:r>
              <a:rPr lang="en-US" sz="2200" dirty="0" err="1"/>
              <a:t>microservice</a:t>
            </a:r>
            <a:r>
              <a:rPr lang="en-US" sz="2200" dirty="0"/>
              <a:t> architecture?</a:t>
            </a:r>
          </a:p>
          <a:p>
            <a:pPr marL="285750" indent="-285750">
              <a:buFont typeface="Arial" charset="0"/>
              <a:buChar char="•"/>
            </a:pPr>
            <a:r>
              <a:rPr lang="en-US" sz="2200" dirty="0"/>
              <a:t>How to decompose the application into services?</a:t>
            </a:r>
          </a:p>
          <a:p>
            <a:pPr marL="285750" indent="-285750">
              <a:buFont typeface="Arial" charset="0"/>
              <a:buChar char="•"/>
            </a:pPr>
            <a:r>
              <a:rPr lang="en-US" sz="2200" dirty="0"/>
              <a:t>How to maintain data consistency?</a:t>
            </a:r>
          </a:p>
          <a:p>
            <a:pPr marL="285750" indent="-285750">
              <a:buFont typeface="Arial" charset="0"/>
              <a:buChar char="•"/>
            </a:pPr>
            <a:r>
              <a:rPr lang="en-US" sz="2200" dirty="0"/>
              <a:t>How to implement queries?</a:t>
            </a:r>
          </a:p>
          <a:p>
            <a:pPr marL="285750" indent="-285750">
              <a:buFont typeface="Arial" charset="0"/>
              <a:buChar char="•"/>
            </a:pPr>
            <a:endParaRPr lang="en-US" sz="2200" dirty="0"/>
          </a:p>
          <a:p>
            <a:endParaRPr lang="en-US" sz="2200" dirty="0"/>
          </a:p>
        </p:txBody>
      </p:sp>
    </p:spTree>
    <p:extLst>
      <p:ext uri="{BB962C8B-B14F-4D97-AF65-F5344CB8AC3E}">
        <p14:creationId xmlns:p14="http://schemas.microsoft.com/office/powerpoint/2010/main" val="1869546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Use?</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400" dirty="0"/>
              <a:t>The code base is (or will be) large. </a:t>
            </a:r>
          </a:p>
          <a:p>
            <a:pPr marL="285750" indent="-285750">
              <a:buFont typeface="Arial" charset="0"/>
              <a:buChar char="•"/>
            </a:pPr>
            <a:r>
              <a:rPr lang="en-US" sz="2400" dirty="0"/>
              <a:t>You have an adequate staff to split into teams devoted to particular services</a:t>
            </a:r>
          </a:p>
          <a:p>
            <a:pPr marL="285750" indent="-285750">
              <a:buFont typeface="Arial" charset="0"/>
              <a:buChar char="•"/>
            </a:pPr>
            <a:r>
              <a:rPr lang="en-US" sz="2400" dirty="0"/>
              <a:t>The operational team is ready and willing to support the many services in the architecture</a:t>
            </a:r>
          </a:p>
          <a:p>
            <a:pPr marL="285750" indent="-285750">
              <a:buFont typeface="Arial" charset="0"/>
              <a:buChar char="•"/>
            </a:pPr>
            <a:r>
              <a:rPr lang="en-US" sz="2400" dirty="0"/>
              <a:t>The underlying business processes are well defined</a:t>
            </a:r>
            <a:endParaRPr lang="en-US" sz="2200" dirty="0"/>
          </a:p>
          <a:p>
            <a:pPr marL="285750" indent="-285750">
              <a:buFont typeface="Arial" charset="0"/>
              <a:buChar char="•"/>
            </a:pPr>
            <a:endParaRPr lang="en-US" sz="2200" dirty="0"/>
          </a:p>
        </p:txBody>
      </p:sp>
      <p:sp>
        <p:nvSpPr>
          <p:cNvPr id="4" name="Rectangle 3">
            <a:extLst>
              <a:ext uri="{FF2B5EF4-FFF2-40B4-BE49-F238E27FC236}">
                <a16:creationId xmlns:a16="http://schemas.microsoft.com/office/drawing/2014/main" id="{8FB527B1-3DAB-104B-9285-355F5A9A3702}"/>
              </a:ext>
            </a:extLst>
          </p:cNvPr>
          <p:cNvSpPr/>
          <p:nvPr/>
        </p:nvSpPr>
        <p:spPr>
          <a:xfrm>
            <a:off x="685800" y="3962400"/>
            <a:ext cx="8001000" cy="646331"/>
          </a:xfrm>
          <a:prstGeom prst="rect">
            <a:avLst/>
          </a:prstGeom>
        </p:spPr>
        <p:txBody>
          <a:bodyPr wrap="square">
            <a:spAutoFit/>
          </a:bodyPr>
          <a:lstStyle/>
          <a:p>
            <a:r>
              <a:rPr lang="en-US" dirty="0"/>
              <a:t>https://</a:t>
            </a:r>
            <a:r>
              <a:rPr lang="en-US" dirty="0" err="1"/>
              <a:t>containerjournal.com</a:t>
            </a:r>
            <a:r>
              <a:rPr lang="en-US" dirty="0"/>
              <a:t>/topics/container-ecosystems/when-to-use-and-not-to-use-microservices/</a:t>
            </a:r>
          </a:p>
        </p:txBody>
      </p:sp>
      <p:sp>
        <p:nvSpPr>
          <p:cNvPr id="5" name="Rectangle 4">
            <a:extLst>
              <a:ext uri="{FF2B5EF4-FFF2-40B4-BE49-F238E27FC236}">
                <a16:creationId xmlns:a16="http://schemas.microsoft.com/office/drawing/2014/main" id="{68C12E59-17C5-A44B-8917-8E8249337A9F}"/>
              </a:ext>
            </a:extLst>
          </p:cNvPr>
          <p:cNvSpPr/>
          <p:nvPr/>
        </p:nvSpPr>
        <p:spPr>
          <a:xfrm>
            <a:off x="2057400" y="5243899"/>
            <a:ext cx="4029949" cy="369332"/>
          </a:xfrm>
          <a:prstGeom prst="rect">
            <a:avLst/>
          </a:prstGeom>
        </p:spPr>
        <p:txBody>
          <a:bodyPr wrap="none">
            <a:spAutoFit/>
          </a:bodyPr>
          <a:lstStyle/>
          <a:p>
            <a:r>
              <a:rPr lang="en-US" dirty="0"/>
              <a:t>https://</a:t>
            </a:r>
            <a:r>
              <a:rPr lang="en-US" dirty="0" err="1"/>
              <a:t>martinfowler.com</a:t>
            </a:r>
            <a:r>
              <a:rPr lang="en-US" dirty="0"/>
              <a:t>/microservices/</a:t>
            </a:r>
          </a:p>
        </p:txBody>
      </p:sp>
    </p:spTree>
    <p:extLst>
      <p:ext uri="{BB962C8B-B14F-4D97-AF65-F5344CB8AC3E}">
        <p14:creationId xmlns:p14="http://schemas.microsoft.com/office/powerpoint/2010/main" val="754713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Known Uses</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gn="just">
              <a:buFont typeface="Arial" charset="0"/>
              <a:buChar char="•"/>
            </a:pPr>
            <a:r>
              <a:rPr lang="en-US" sz="2200" dirty="0"/>
              <a:t>Netflix, Amazon and eBay evolved from monolithic to a </a:t>
            </a:r>
            <a:r>
              <a:rPr lang="en-US" sz="2200" dirty="0" err="1"/>
              <a:t>microservice</a:t>
            </a:r>
            <a:r>
              <a:rPr lang="en-US" sz="2200" dirty="0"/>
              <a:t> architecture.</a:t>
            </a:r>
          </a:p>
          <a:p>
            <a:pPr marL="285750" indent="-285750" algn="just">
              <a:buFont typeface="Arial" charset="0"/>
              <a:buChar char="•"/>
            </a:pPr>
            <a:r>
              <a:rPr lang="en-US" sz="2200" dirty="0"/>
              <a:t>Netflix, popular video streaming service has a large scale, service-oriented architecture. They handle over a billion calls per day to their video streaming API from over 800 different kinds of devices. Each API call fans out to an average of six calls to backend services.</a:t>
            </a:r>
          </a:p>
          <a:p>
            <a:pPr marL="285750" indent="-285750" algn="just">
              <a:buFont typeface="Arial" charset="0"/>
              <a:buChar char="•"/>
            </a:pPr>
            <a:r>
              <a:rPr lang="en-US" sz="2200" dirty="0"/>
              <a:t>Amazon.com migrated to a service-oriented architecture consisting of hundreds of backend services. Several applications call these services including the applications that implement the Amazon.com website and the web service API. </a:t>
            </a:r>
          </a:p>
          <a:p>
            <a:pPr marL="285750" indent="-285750" algn="just">
              <a:buFont typeface="Arial" charset="0"/>
              <a:buChar char="•"/>
            </a:pPr>
            <a:r>
              <a:rPr lang="en-US" sz="2200" dirty="0"/>
              <a:t>The Amazon.com website application calls 100-150 services to get the data that used to build a web page.</a:t>
            </a:r>
          </a:p>
          <a:p>
            <a:pPr marL="285750" indent="-285750" algn="just">
              <a:buFont typeface="Arial" charset="0"/>
              <a:buChar char="•"/>
            </a:pPr>
            <a:r>
              <a:rPr lang="en-US" sz="2200" dirty="0"/>
              <a:t>ebay.com evolved from a monolithic to a service-oriented architecture. </a:t>
            </a:r>
          </a:p>
          <a:p>
            <a:pPr marL="285750" indent="-285750" algn="just">
              <a:buFont typeface="Arial" charset="0"/>
              <a:buChar char="•"/>
            </a:pPr>
            <a:r>
              <a:rPr lang="en-US" sz="2200" dirty="0"/>
              <a:t>The application tier consists of multiple independent applications. </a:t>
            </a:r>
          </a:p>
        </p:txBody>
      </p:sp>
    </p:spTree>
    <p:extLst>
      <p:ext uri="{BB962C8B-B14F-4D97-AF65-F5344CB8AC3E}">
        <p14:creationId xmlns:p14="http://schemas.microsoft.com/office/powerpoint/2010/main" val="1860728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sz="2800" dirty="0"/>
              <a:t>Important Spring Cloud Modules</a:t>
            </a:r>
          </a:p>
        </p:txBody>
      </p:sp>
      <p:sp>
        <p:nvSpPr>
          <p:cNvPr id="45058" name="Content Placeholder 2"/>
          <p:cNvSpPr>
            <a:spLocks noGrp="1"/>
          </p:cNvSpPr>
          <p:nvPr>
            <p:ph idx="1"/>
          </p:nvPr>
        </p:nvSpPr>
        <p:spPr>
          <a:xfrm>
            <a:off x="360363" y="685800"/>
            <a:ext cx="8250237" cy="5562600"/>
          </a:xfrm>
        </p:spPr>
        <p:txBody>
          <a:bodyPr/>
          <a:lstStyle/>
          <a:p>
            <a:pPr marL="342900" indent="-342900">
              <a:buFont typeface="Arial" charset="0"/>
              <a:buChar char="•"/>
            </a:pPr>
            <a:r>
              <a:rPr lang="en-US" altLang="en-US" sz="2200" dirty="0"/>
              <a:t>Dynamic Scale Up and Down. Using a combination of</a:t>
            </a:r>
          </a:p>
          <a:p>
            <a:pPr marL="1085850" lvl="1" indent="-342900">
              <a:buFont typeface="Arial" charset="0"/>
              <a:buChar char="•"/>
            </a:pPr>
            <a:r>
              <a:rPr lang="en-US" altLang="en-US" sz="2200" dirty="0"/>
              <a:t>Naming Server (Eureka) - for registering all </a:t>
            </a:r>
            <a:r>
              <a:rPr lang="en-US" altLang="en-US" sz="2200" dirty="0" err="1"/>
              <a:t>microservices</a:t>
            </a:r>
            <a:r>
              <a:rPr lang="en-US" altLang="en-US" sz="2200" dirty="0"/>
              <a:t>.</a:t>
            </a:r>
          </a:p>
          <a:p>
            <a:pPr marL="1085850" lvl="1" indent="-342900">
              <a:buFont typeface="Arial" charset="0"/>
              <a:buChar char="•"/>
            </a:pPr>
            <a:r>
              <a:rPr lang="en-US" altLang="en-US" sz="2200" dirty="0"/>
              <a:t>Ribbon (Client Side Load Balancing)</a:t>
            </a:r>
          </a:p>
          <a:p>
            <a:pPr marL="1085850" lvl="1" indent="-342900">
              <a:buFont typeface="Arial" charset="0"/>
              <a:buChar char="•"/>
            </a:pPr>
            <a:r>
              <a:rPr lang="en-US" altLang="en-US" sz="2200" dirty="0"/>
              <a:t>Feign (Easier REST Clients)</a:t>
            </a:r>
          </a:p>
          <a:p>
            <a:pPr marL="342900" indent="-342900">
              <a:buFont typeface="Arial" charset="0"/>
              <a:buChar char="•"/>
            </a:pPr>
            <a:r>
              <a:rPr lang="en-US" altLang="en-US" sz="2200" dirty="0"/>
              <a:t>Visibility and Monitoring with</a:t>
            </a:r>
          </a:p>
          <a:p>
            <a:pPr marL="1085850" lvl="1" indent="-342900">
              <a:buFont typeface="Arial" charset="0"/>
              <a:buChar char="•"/>
            </a:pPr>
            <a:r>
              <a:rPr lang="en-US" altLang="en-US" sz="2200" dirty="0" err="1"/>
              <a:t>Zipkin</a:t>
            </a:r>
            <a:r>
              <a:rPr lang="en-US" altLang="en-US" sz="2200" dirty="0"/>
              <a:t> Distributed Tracing</a:t>
            </a:r>
          </a:p>
          <a:p>
            <a:pPr marL="1085850" lvl="1" indent="-342900">
              <a:buFont typeface="Arial" charset="0"/>
              <a:buChar char="•"/>
            </a:pPr>
            <a:r>
              <a:rPr lang="en-US" altLang="en-US" sz="2200" dirty="0"/>
              <a:t>Netflix API Gateway [ ZUUL]</a:t>
            </a:r>
          </a:p>
          <a:p>
            <a:pPr marL="342900" indent="-342900">
              <a:buFont typeface="Arial" charset="0"/>
              <a:buChar char="•"/>
            </a:pPr>
            <a:r>
              <a:rPr lang="en-US" altLang="en-US" sz="2200" dirty="0"/>
              <a:t>Configuration Management with</a:t>
            </a:r>
          </a:p>
          <a:p>
            <a:pPr marL="1085850" lvl="1" indent="-342900">
              <a:buFont typeface="Arial" charset="0"/>
              <a:buChar char="•"/>
            </a:pPr>
            <a:r>
              <a:rPr lang="en-US" altLang="en-US" sz="2200" dirty="0"/>
              <a:t>Spring Cloud </a:t>
            </a:r>
            <a:r>
              <a:rPr lang="en-US" altLang="en-US" sz="2200" dirty="0" err="1"/>
              <a:t>Config</a:t>
            </a:r>
            <a:r>
              <a:rPr lang="en-US" altLang="en-US" sz="2200" dirty="0"/>
              <a:t> Server</a:t>
            </a:r>
          </a:p>
          <a:p>
            <a:pPr marL="342900" indent="-342900">
              <a:buFont typeface="Arial" charset="0"/>
              <a:buChar char="•"/>
            </a:pPr>
            <a:r>
              <a:rPr lang="en-US" altLang="en-US" sz="2200" dirty="0"/>
              <a:t>Fault Tolerance with</a:t>
            </a:r>
          </a:p>
          <a:p>
            <a:pPr marL="1085850" lvl="1" indent="-342900">
              <a:buFont typeface="Arial" charset="0"/>
              <a:buChar char="•"/>
            </a:pPr>
            <a:r>
              <a:rPr lang="en-US" altLang="en-US" sz="2200" dirty="0" err="1"/>
              <a:t>Hystrix</a:t>
            </a:r>
            <a:endParaRPr lang="en-US" altLang="en-US" sz="2200" dirty="0"/>
          </a:p>
          <a:p>
            <a:pPr marL="1085850" lvl="1" indent="-342900">
              <a:buFont typeface="Arial" charset="0"/>
              <a:buChar char="•"/>
            </a:pPr>
            <a:r>
              <a:rPr lang="en-US" altLang="en-US" sz="2200" dirty="0"/>
              <a:t>Resilience4J</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11506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sz="2800" dirty="0"/>
              <a:t>Application Components</a:t>
            </a:r>
          </a:p>
        </p:txBody>
      </p:sp>
      <p:graphicFrame>
        <p:nvGraphicFramePr>
          <p:cNvPr id="4" name="Diagram 3"/>
          <p:cNvGraphicFramePr/>
          <p:nvPr>
            <p:extLst>
              <p:ext uri="{D42A27DB-BD31-4B8C-83A1-F6EECF244321}">
                <p14:modId xmlns:p14="http://schemas.microsoft.com/office/powerpoint/2010/main" val="674792338"/>
              </p:ext>
            </p:extLst>
          </p:nvPr>
        </p:nvGraphicFramePr>
        <p:xfrm>
          <a:off x="2590800" y="1524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548392" y="4010834"/>
            <a:ext cx="5847306" cy="369332"/>
          </a:xfrm>
          <a:prstGeom prst="rect">
            <a:avLst/>
          </a:prstGeom>
          <a:noFill/>
          <a:ln>
            <a:solidFill>
              <a:schemeClr val="accent1"/>
            </a:solidFill>
          </a:ln>
        </p:spPr>
        <p:txBody>
          <a:bodyPr wrap="none" rtlCol="0">
            <a:spAutoFit/>
          </a:bodyPr>
          <a:lstStyle/>
          <a:p>
            <a:r>
              <a:rPr lang="en-US" dirty="0" err="1"/>
              <a:t>BookCatalogService</a:t>
            </a:r>
            <a:r>
              <a:rPr lang="en-US" dirty="0"/>
              <a:t> -&gt; http://localhost:8084/catalog/{email}</a:t>
            </a:r>
          </a:p>
        </p:txBody>
      </p:sp>
      <p:sp>
        <p:nvSpPr>
          <p:cNvPr id="7" name="TextBox 6"/>
          <p:cNvSpPr txBox="1"/>
          <p:nvPr/>
        </p:nvSpPr>
        <p:spPr>
          <a:xfrm>
            <a:off x="69142" y="5105208"/>
            <a:ext cx="4509504" cy="923330"/>
          </a:xfrm>
          <a:prstGeom prst="rect">
            <a:avLst/>
          </a:prstGeom>
          <a:noFill/>
          <a:ln>
            <a:solidFill>
              <a:schemeClr val="accent1"/>
            </a:solidFill>
          </a:ln>
        </p:spPr>
        <p:txBody>
          <a:bodyPr wrap="none" rtlCol="0">
            <a:spAutoFit/>
          </a:bodyPr>
          <a:lstStyle/>
          <a:p>
            <a:r>
              <a:rPr lang="en-US" dirty="0" err="1"/>
              <a:t>BookMailingService</a:t>
            </a:r>
            <a:br>
              <a:rPr lang="en-US" dirty="0"/>
            </a:br>
            <a:r>
              <a:rPr lang="en-US" dirty="0">
                <a:hlinkClick r:id="rId8"/>
              </a:rPr>
              <a:t>http://localhost:8083/orders/{email}</a:t>
            </a:r>
            <a:endParaRPr lang="en-US" dirty="0"/>
          </a:p>
          <a:p>
            <a:r>
              <a:rPr lang="en-US" dirty="0"/>
              <a:t>http://localhost:8083/orders/wrapper/{email}</a:t>
            </a:r>
          </a:p>
        </p:txBody>
      </p:sp>
      <p:cxnSp>
        <p:nvCxnSpPr>
          <p:cNvPr id="6" name="Straight Arrow Connector 5"/>
          <p:cNvCxnSpPr/>
          <p:nvPr/>
        </p:nvCxnSpPr>
        <p:spPr>
          <a:xfrm>
            <a:off x="2209800" y="4419449"/>
            <a:ext cx="0" cy="6814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5083854" y="5119721"/>
            <a:ext cx="3717171" cy="646331"/>
          </a:xfrm>
          <a:prstGeom prst="rect">
            <a:avLst/>
          </a:prstGeom>
          <a:noFill/>
          <a:ln>
            <a:solidFill>
              <a:schemeClr val="accent1"/>
            </a:solidFill>
          </a:ln>
        </p:spPr>
        <p:txBody>
          <a:bodyPr wrap="none" rtlCol="0">
            <a:spAutoFit/>
          </a:bodyPr>
          <a:lstStyle/>
          <a:p>
            <a:r>
              <a:rPr lang="en-US" dirty="0" err="1"/>
              <a:t>BookService</a:t>
            </a:r>
            <a:br>
              <a:rPr lang="en-US" dirty="0"/>
            </a:br>
            <a:r>
              <a:rPr lang="en-US" dirty="0"/>
              <a:t>http://localhost:8081/books/{</a:t>
            </a:r>
            <a:r>
              <a:rPr lang="en-US" dirty="0" err="1"/>
              <a:t>bookid</a:t>
            </a:r>
            <a:r>
              <a:rPr lang="en-US" dirty="0"/>
              <a:t>}</a:t>
            </a:r>
          </a:p>
        </p:txBody>
      </p:sp>
      <p:sp>
        <p:nvSpPr>
          <p:cNvPr id="9" name="TextBox 8"/>
          <p:cNvSpPr txBox="1"/>
          <p:nvPr/>
        </p:nvSpPr>
        <p:spPr>
          <a:xfrm>
            <a:off x="87321" y="4537947"/>
            <a:ext cx="2288447" cy="369332"/>
          </a:xfrm>
          <a:prstGeom prst="rect">
            <a:avLst/>
          </a:prstGeom>
          <a:noFill/>
          <a:ln>
            <a:solidFill>
              <a:schemeClr val="accent1"/>
            </a:solidFill>
          </a:ln>
        </p:spPr>
        <p:txBody>
          <a:bodyPr wrap="none" rtlCol="0">
            <a:spAutoFit/>
          </a:bodyPr>
          <a:lstStyle/>
          <a:p>
            <a:r>
              <a:rPr lang="en-US" dirty="0"/>
              <a:t>Gets </a:t>
            </a:r>
            <a:r>
              <a:rPr lang="en-US" dirty="0" err="1"/>
              <a:t>bookids</a:t>
            </a:r>
            <a:r>
              <a:rPr lang="en-US" dirty="0"/>
              <a:t> for email</a:t>
            </a:r>
          </a:p>
        </p:txBody>
      </p:sp>
      <p:cxnSp>
        <p:nvCxnSpPr>
          <p:cNvPr id="10" name="Straight Arrow Connector 9"/>
          <p:cNvCxnSpPr/>
          <p:nvPr/>
        </p:nvCxnSpPr>
        <p:spPr>
          <a:xfrm>
            <a:off x="5867400" y="4437303"/>
            <a:ext cx="0" cy="6814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5970493" y="4551394"/>
            <a:ext cx="2821542" cy="369332"/>
          </a:xfrm>
          <a:prstGeom prst="rect">
            <a:avLst/>
          </a:prstGeom>
          <a:noFill/>
          <a:ln>
            <a:solidFill>
              <a:schemeClr val="accent1"/>
            </a:solidFill>
          </a:ln>
        </p:spPr>
        <p:txBody>
          <a:bodyPr wrap="none" rtlCol="0">
            <a:spAutoFit/>
          </a:bodyPr>
          <a:lstStyle/>
          <a:p>
            <a:r>
              <a:rPr lang="en-US" dirty="0"/>
              <a:t>Gets book details for </a:t>
            </a:r>
            <a:r>
              <a:rPr lang="en-US" dirty="0" err="1"/>
              <a:t>bookid</a:t>
            </a:r>
            <a:endParaRPr lang="en-US" dirty="0"/>
          </a:p>
        </p:txBody>
      </p:sp>
      <p:sp>
        <p:nvSpPr>
          <p:cNvPr id="12" name="TextBox 11"/>
          <p:cNvSpPr txBox="1"/>
          <p:nvPr/>
        </p:nvSpPr>
        <p:spPr>
          <a:xfrm>
            <a:off x="2439957" y="4537947"/>
            <a:ext cx="301686" cy="369332"/>
          </a:xfrm>
          <a:prstGeom prst="rect">
            <a:avLst/>
          </a:prstGeom>
          <a:noFill/>
          <a:ln>
            <a:solidFill>
              <a:schemeClr val="accent1"/>
            </a:solidFill>
          </a:ln>
        </p:spPr>
        <p:txBody>
          <a:bodyPr wrap="none" rtlCol="0">
            <a:spAutoFit/>
          </a:bodyPr>
          <a:lstStyle/>
          <a:p>
            <a:r>
              <a:rPr lang="en-US">
                <a:solidFill>
                  <a:srgbClr val="FF0000"/>
                </a:solidFill>
              </a:rPr>
              <a:t>1</a:t>
            </a:r>
          </a:p>
        </p:txBody>
      </p:sp>
      <p:sp>
        <p:nvSpPr>
          <p:cNvPr id="13" name="TextBox 12"/>
          <p:cNvSpPr txBox="1"/>
          <p:nvPr/>
        </p:nvSpPr>
        <p:spPr>
          <a:xfrm>
            <a:off x="5411757" y="4551394"/>
            <a:ext cx="301686" cy="369332"/>
          </a:xfrm>
          <a:prstGeom prst="rect">
            <a:avLst/>
          </a:prstGeom>
          <a:noFill/>
          <a:ln>
            <a:solidFill>
              <a:schemeClr val="accent1"/>
            </a:solidFill>
          </a:ln>
        </p:spPr>
        <p:txBody>
          <a:bodyPr wrap="none" rtlCol="0">
            <a:spAutoFit/>
          </a:bodyPr>
          <a:lstStyle/>
          <a:p>
            <a:r>
              <a:rPr lang="en-US" dirty="0">
                <a:solidFill>
                  <a:srgbClr val="FF0000"/>
                </a:solidFill>
              </a:rPr>
              <a:t>3</a:t>
            </a:r>
          </a:p>
        </p:txBody>
      </p:sp>
      <p:cxnSp>
        <p:nvCxnSpPr>
          <p:cNvPr id="14" name="Straight Arrow Connector 13"/>
          <p:cNvCxnSpPr>
            <a:cxnSpLocks/>
            <a:stCxn id="19" idx="0"/>
          </p:cNvCxnSpPr>
          <p:nvPr/>
        </p:nvCxnSpPr>
        <p:spPr>
          <a:xfrm flipV="1">
            <a:off x="4833035" y="4419450"/>
            <a:ext cx="23147" cy="17946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129649" y="4494257"/>
            <a:ext cx="301686" cy="369332"/>
          </a:xfrm>
          <a:prstGeom prst="rect">
            <a:avLst/>
          </a:prstGeom>
          <a:noFill/>
          <a:ln>
            <a:solidFill>
              <a:schemeClr val="accent1"/>
            </a:solidFill>
          </a:ln>
        </p:spPr>
        <p:txBody>
          <a:bodyPr wrap="none" rtlCol="0">
            <a:spAutoFit/>
          </a:bodyPr>
          <a:lstStyle/>
          <a:p>
            <a:r>
              <a:rPr lang="en-US" dirty="0">
                <a:solidFill>
                  <a:srgbClr val="FF0000"/>
                </a:solidFill>
              </a:rPr>
              <a:t>2</a:t>
            </a:r>
          </a:p>
        </p:txBody>
      </p:sp>
      <p:sp>
        <p:nvSpPr>
          <p:cNvPr id="19" name="TextBox 18"/>
          <p:cNvSpPr txBox="1"/>
          <p:nvPr/>
        </p:nvSpPr>
        <p:spPr>
          <a:xfrm>
            <a:off x="2577353" y="6214062"/>
            <a:ext cx="4511363" cy="369332"/>
          </a:xfrm>
          <a:prstGeom prst="rect">
            <a:avLst/>
          </a:prstGeom>
          <a:noFill/>
          <a:ln>
            <a:solidFill>
              <a:schemeClr val="accent1"/>
            </a:solidFill>
          </a:ln>
        </p:spPr>
        <p:txBody>
          <a:bodyPr wrap="none" rtlCol="0">
            <a:spAutoFit/>
          </a:bodyPr>
          <a:lstStyle/>
          <a:p>
            <a:r>
              <a:rPr lang="en-US" dirty="0"/>
              <a:t>Returns orders  of all books purchased by user</a:t>
            </a:r>
          </a:p>
        </p:txBody>
      </p:sp>
    </p:spTree>
    <p:extLst>
      <p:ext uri="{BB962C8B-B14F-4D97-AF65-F5344CB8AC3E}">
        <p14:creationId xmlns:p14="http://schemas.microsoft.com/office/powerpoint/2010/main" val="331611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sz="2800" dirty="0"/>
              <a:t>Application Components</a:t>
            </a:r>
          </a:p>
        </p:txBody>
      </p:sp>
      <p:sp>
        <p:nvSpPr>
          <p:cNvPr id="5" name="TextBox 4"/>
          <p:cNvSpPr txBox="1"/>
          <p:nvPr/>
        </p:nvSpPr>
        <p:spPr>
          <a:xfrm>
            <a:off x="184150" y="4038600"/>
            <a:ext cx="4588692" cy="1754326"/>
          </a:xfrm>
          <a:prstGeom prst="rect">
            <a:avLst/>
          </a:prstGeom>
          <a:noFill/>
          <a:ln>
            <a:solidFill>
              <a:schemeClr val="accent1"/>
            </a:solidFill>
          </a:ln>
        </p:spPr>
        <p:txBody>
          <a:bodyPr wrap="none" rtlCol="0">
            <a:spAutoFit/>
          </a:bodyPr>
          <a:lstStyle/>
          <a:p>
            <a:r>
              <a:rPr lang="en-US" dirty="0" err="1"/>
              <a:t>BookCatalogService</a:t>
            </a:r>
            <a:r>
              <a:rPr lang="en-US" dirty="0"/>
              <a:t> -&gt; </a:t>
            </a:r>
          </a:p>
          <a:p>
            <a:r>
              <a:rPr lang="en-US" dirty="0">
                <a:hlinkClick r:id="rId3" invalidUrl="http://localhost:8084/catalog/{email}"/>
              </a:rPr>
              <a:t>http://localhost:8084/catalog/{email}</a:t>
            </a:r>
            <a:endParaRPr lang="en-US" dirty="0"/>
          </a:p>
          <a:p>
            <a:endParaRPr lang="en-US" dirty="0"/>
          </a:p>
          <a:p>
            <a:r>
              <a:rPr lang="en-US" dirty="0"/>
              <a:t>http://localhost:8084/catalog/date/{email}</a:t>
            </a:r>
          </a:p>
          <a:p>
            <a:endParaRPr lang="en-US" dirty="0"/>
          </a:p>
          <a:p>
            <a:r>
              <a:rPr lang="en-US" dirty="0"/>
              <a:t>http://localhost:8084/catalog/wrapper/{email}</a:t>
            </a:r>
          </a:p>
        </p:txBody>
      </p:sp>
      <p:sp>
        <p:nvSpPr>
          <p:cNvPr id="7" name="TextBox 6"/>
          <p:cNvSpPr txBox="1"/>
          <p:nvPr/>
        </p:nvSpPr>
        <p:spPr>
          <a:xfrm>
            <a:off x="273329" y="1598416"/>
            <a:ext cx="4510081" cy="2031325"/>
          </a:xfrm>
          <a:prstGeom prst="rect">
            <a:avLst/>
          </a:prstGeom>
          <a:noFill/>
          <a:ln>
            <a:solidFill>
              <a:schemeClr val="accent1"/>
            </a:solidFill>
          </a:ln>
        </p:spPr>
        <p:txBody>
          <a:bodyPr wrap="none" rtlCol="0">
            <a:spAutoFit/>
          </a:bodyPr>
          <a:lstStyle/>
          <a:p>
            <a:r>
              <a:rPr lang="en-US" dirty="0" err="1"/>
              <a:t>BookMailingService</a:t>
            </a:r>
            <a:endParaRPr lang="en-US" dirty="0"/>
          </a:p>
          <a:p>
            <a:br>
              <a:rPr lang="en-US" dirty="0"/>
            </a:br>
            <a:r>
              <a:rPr lang="en-US" dirty="0">
                <a:hlinkClick r:id="rId4" invalidUrl="http://localhost:8083/orders/{email}"/>
              </a:rPr>
              <a:t>http://localhost:8083/orders/{email}</a:t>
            </a:r>
            <a:endParaRPr lang="en-US" dirty="0"/>
          </a:p>
          <a:p>
            <a:endParaRPr lang="en-US" dirty="0"/>
          </a:p>
          <a:p>
            <a:r>
              <a:rPr lang="en-US" dirty="0">
                <a:hlinkClick r:id="rId5" invalidUrl="http://localhost:8083/orders/date/{email}"/>
              </a:rPr>
              <a:t>http://localhost:8083/orders/date/{email}</a:t>
            </a:r>
            <a:endParaRPr lang="en-US" dirty="0"/>
          </a:p>
          <a:p>
            <a:endParaRPr lang="en-US" dirty="0">
              <a:hlinkClick r:id="rId5" invalidUrl="http://localhost:8083/orders/date/{email}"/>
            </a:endParaRPr>
          </a:p>
          <a:p>
            <a:r>
              <a:rPr lang="en-US" dirty="0">
                <a:hlinkClick r:id="rId5" invalidUrl="http://localhost:8083/orders/date/{email}"/>
              </a:rPr>
              <a:t>http://localhost:8083/orders/wrapper/{email}</a:t>
            </a:r>
            <a:endParaRPr lang="en-US" dirty="0"/>
          </a:p>
        </p:txBody>
      </p:sp>
      <p:sp>
        <p:nvSpPr>
          <p:cNvPr id="16" name="TextBox 15"/>
          <p:cNvSpPr txBox="1"/>
          <p:nvPr/>
        </p:nvSpPr>
        <p:spPr>
          <a:xfrm>
            <a:off x="323530" y="771106"/>
            <a:ext cx="3717171" cy="646331"/>
          </a:xfrm>
          <a:prstGeom prst="rect">
            <a:avLst/>
          </a:prstGeom>
          <a:noFill/>
          <a:ln>
            <a:solidFill>
              <a:schemeClr val="accent1"/>
            </a:solidFill>
          </a:ln>
        </p:spPr>
        <p:txBody>
          <a:bodyPr wrap="none" rtlCol="0">
            <a:spAutoFit/>
          </a:bodyPr>
          <a:lstStyle/>
          <a:p>
            <a:r>
              <a:rPr lang="en-US" dirty="0" err="1"/>
              <a:t>BookService</a:t>
            </a:r>
            <a:r>
              <a:rPr lang="en-US" dirty="0"/>
              <a:t> -&gt; </a:t>
            </a:r>
          </a:p>
          <a:p>
            <a:r>
              <a:rPr lang="en-US" dirty="0"/>
              <a:t>http://localhost:8081/books/{</a:t>
            </a:r>
            <a:r>
              <a:rPr lang="en-US" dirty="0" err="1"/>
              <a:t>bookid</a:t>
            </a:r>
            <a:r>
              <a:rPr lang="en-US" dirty="0"/>
              <a:t>}</a:t>
            </a:r>
          </a:p>
        </p:txBody>
      </p:sp>
      <p:sp>
        <p:nvSpPr>
          <p:cNvPr id="18" name="TextBox 17"/>
          <p:cNvSpPr txBox="1"/>
          <p:nvPr/>
        </p:nvSpPr>
        <p:spPr>
          <a:xfrm>
            <a:off x="5078109" y="733429"/>
            <a:ext cx="2774349" cy="646331"/>
          </a:xfrm>
          <a:prstGeom prst="rect">
            <a:avLst/>
          </a:prstGeom>
          <a:noFill/>
          <a:ln>
            <a:solidFill>
              <a:schemeClr val="accent1"/>
            </a:solidFill>
          </a:ln>
        </p:spPr>
        <p:txBody>
          <a:bodyPr wrap="none" rtlCol="0">
            <a:spAutoFit/>
          </a:bodyPr>
          <a:lstStyle/>
          <a:p>
            <a:r>
              <a:rPr lang="en-US" dirty="0" err="1"/>
              <a:t>UserService</a:t>
            </a:r>
            <a:r>
              <a:rPr lang="en-US" dirty="0"/>
              <a:t> -&gt; </a:t>
            </a:r>
          </a:p>
          <a:p>
            <a:r>
              <a:rPr lang="en-US" dirty="0"/>
              <a:t>http://localhost:8082/users</a:t>
            </a:r>
          </a:p>
        </p:txBody>
      </p:sp>
      <p:sp>
        <p:nvSpPr>
          <p:cNvPr id="20" name="TextBox 19"/>
          <p:cNvSpPr txBox="1"/>
          <p:nvPr/>
        </p:nvSpPr>
        <p:spPr>
          <a:xfrm>
            <a:off x="4791877" y="2196946"/>
            <a:ext cx="1276953" cy="369332"/>
          </a:xfrm>
          <a:prstGeom prst="rect">
            <a:avLst/>
          </a:prstGeom>
          <a:noFill/>
          <a:ln>
            <a:solidFill>
              <a:schemeClr val="accent1"/>
            </a:solidFill>
          </a:ln>
        </p:spPr>
        <p:txBody>
          <a:bodyPr wrap="none" rtlCol="0">
            <a:spAutoFit/>
          </a:bodyPr>
          <a:lstStyle/>
          <a:p>
            <a:r>
              <a:rPr lang="en-US"/>
              <a:t>List&lt;String&gt;</a:t>
            </a:r>
            <a:endParaRPr lang="en-US" dirty="0"/>
          </a:p>
        </p:txBody>
      </p:sp>
      <p:sp>
        <p:nvSpPr>
          <p:cNvPr id="21" name="TextBox 20"/>
          <p:cNvSpPr txBox="1"/>
          <p:nvPr/>
        </p:nvSpPr>
        <p:spPr>
          <a:xfrm>
            <a:off x="4791877" y="2718464"/>
            <a:ext cx="3060581" cy="369332"/>
          </a:xfrm>
          <a:prstGeom prst="rect">
            <a:avLst/>
          </a:prstGeom>
          <a:noFill/>
          <a:ln>
            <a:solidFill>
              <a:schemeClr val="accent1"/>
            </a:solidFill>
          </a:ln>
        </p:spPr>
        <p:txBody>
          <a:bodyPr wrap="none" rtlCol="0">
            <a:spAutoFit/>
          </a:bodyPr>
          <a:lstStyle/>
          <a:p>
            <a:r>
              <a:rPr lang="en-US" dirty="0"/>
              <a:t>List&lt;</a:t>
            </a:r>
            <a:r>
              <a:rPr lang="en-US" dirty="0" err="1"/>
              <a:t>BookMailOrderResponse</a:t>
            </a:r>
            <a:r>
              <a:rPr lang="en-US" dirty="0"/>
              <a:t>&gt;</a:t>
            </a:r>
          </a:p>
        </p:txBody>
      </p:sp>
      <p:sp>
        <p:nvSpPr>
          <p:cNvPr id="22" name="TextBox 21"/>
          <p:cNvSpPr txBox="1"/>
          <p:nvPr/>
        </p:nvSpPr>
        <p:spPr>
          <a:xfrm>
            <a:off x="4797593" y="3285123"/>
            <a:ext cx="2925224" cy="369332"/>
          </a:xfrm>
          <a:prstGeom prst="rect">
            <a:avLst/>
          </a:prstGeom>
          <a:noFill/>
          <a:ln>
            <a:solidFill>
              <a:schemeClr val="accent1"/>
            </a:solidFill>
          </a:ln>
        </p:spPr>
        <p:txBody>
          <a:bodyPr wrap="none" rtlCol="0">
            <a:spAutoFit/>
          </a:bodyPr>
          <a:lstStyle/>
          <a:p>
            <a:r>
              <a:rPr lang="en-US" dirty="0" err="1"/>
              <a:t>BookOrderResponseWrapper</a:t>
            </a:r>
            <a:endParaRPr lang="en-US" dirty="0"/>
          </a:p>
        </p:txBody>
      </p:sp>
    </p:spTree>
    <p:extLst>
      <p:ext uri="{BB962C8B-B14F-4D97-AF65-F5344CB8AC3E}">
        <p14:creationId xmlns:p14="http://schemas.microsoft.com/office/powerpoint/2010/main" val="796753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Create </a:t>
            </a:r>
            <a:r>
              <a:rPr lang="en-US" dirty="0" err="1"/>
              <a:t>Microservice</a:t>
            </a:r>
            <a:endParaRPr lang="en-US" dirty="0"/>
          </a:p>
        </p:txBody>
      </p:sp>
      <p:sp>
        <p:nvSpPr>
          <p:cNvPr id="43010" name="Content Placeholder 2"/>
          <p:cNvSpPr>
            <a:spLocks noGrp="1"/>
          </p:cNvSpPr>
          <p:nvPr>
            <p:ph idx="1"/>
          </p:nvPr>
        </p:nvSpPr>
        <p:spPr>
          <a:xfrm>
            <a:off x="360363" y="838200"/>
            <a:ext cx="8250237" cy="5562600"/>
          </a:xfrm>
        </p:spPr>
        <p:txBody>
          <a:bodyPr/>
          <a:lstStyle/>
          <a:p>
            <a:pPr marL="342900" indent="-342900">
              <a:buFont typeface="Arial" charset="0"/>
              <a:buChar char="•"/>
            </a:pPr>
            <a:r>
              <a:rPr lang="en-US" altLang="en-US" sz="2200" dirty="0"/>
              <a:t>Create a </a:t>
            </a:r>
            <a:r>
              <a:rPr lang="en-US" altLang="en-US" sz="2200" dirty="0" err="1"/>
              <a:t>employeeproducer</a:t>
            </a:r>
            <a:endParaRPr lang="en-US" altLang="en-US" sz="2200" dirty="0"/>
          </a:p>
          <a:p>
            <a:pPr marL="1085850" lvl="1" indent="-342900">
              <a:buFont typeface="Arial" charset="0"/>
              <a:buChar char="•"/>
            </a:pPr>
            <a:r>
              <a:rPr lang="en-US" altLang="en-US" sz="2200" dirty="0"/>
              <a:t>Produces data via REST API</a:t>
            </a:r>
          </a:p>
          <a:p>
            <a:pPr marL="1085850" lvl="1" indent="-342900">
              <a:buFont typeface="Arial" charset="0"/>
              <a:buChar char="•"/>
            </a:pPr>
            <a:r>
              <a:rPr lang="en-US" altLang="en-US" sz="2200" dirty="0"/>
              <a:t>It runs on </a:t>
            </a:r>
            <a:r>
              <a:rPr lang="en-US" altLang="en-US" sz="2200" dirty="0">
                <a:hlinkClick r:id="rId3"/>
              </a:rPr>
              <a:t>http://localhost:8080/employe</a:t>
            </a:r>
            <a:r>
              <a:rPr lang="en-US" altLang="en-US" sz="2200" dirty="0"/>
              <a:t>e</a:t>
            </a:r>
          </a:p>
          <a:p>
            <a:pPr marL="342900" indent="-342900">
              <a:buFont typeface="Arial" charset="0"/>
              <a:buChar char="•"/>
            </a:pPr>
            <a:r>
              <a:rPr lang="en-US" altLang="en-US" sz="2200" dirty="0"/>
              <a:t>Create an </a:t>
            </a:r>
            <a:r>
              <a:rPr lang="en-US" altLang="en-US" sz="2200" dirty="0" err="1"/>
              <a:t>employeeconsumer</a:t>
            </a:r>
            <a:endParaRPr lang="en-US" altLang="en-US" sz="2200" dirty="0"/>
          </a:p>
          <a:p>
            <a:pPr marL="1085850" lvl="1" indent="-342900">
              <a:buFont typeface="Arial" charset="0"/>
              <a:buChar char="•"/>
            </a:pPr>
            <a:r>
              <a:rPr lang="en-US" altLang="en-US" sz="2200" dirty="0"/>
              <a:t>Consumes data produced by employee producer</a:t>
            </a:r>
          </a:p>
          <a:p>
            <a:pPr marL="1085850" lvl="1" indent="-342900">
              <a:buFont typeface="Arial" charset="0"/>
              <a:buChar char="•"/>
            </a:pPr>
            <a:r>
              <a:rPr lang="en-US" altLang="en-US" sz="2200" dirty="0"/>
              <a:t>Consumer needs to hit the </a:t>
            </a:r>
            <a:r>
              <a:rPr lang="en-US" altLang="en-US" sz="2200" dirty="0" err="1"/>
              <a:t>url</a:t>
            </a:r>
            <a:r>
              <a:rPr lang="en-US" altLang="en-US" sz="2200" dirty="0"/>
              <a:t> and consume the employee data</a:t>
            </a:r>
          </a:p>
          <a:p>
            <a:pPr marL="342900" indent="-342900">
              <a:buFont typeface="Arial" charset="0"/>
              <a:buChar char="•"/>
            </a:pPr>
            <a:r>
              <a:rPr lang="en-US" altLang="en-US" sz="2200" dirty="0"/>
              <a:t>There can be multiple instances of the producer and consumer</a:t>
            </a:r>
          </a:p>
        </p:txBody>
      </p:sp>
    </p:spTree>
    <p:extLst>
      <p:ext uri="{BB962C8B-B14F-4D97-AF65-F5344CB8AC3E}">
        <p14:creationId xmlns:p14="http://schemas.microsoft.com/office/powerpoint/2010/main" val="1649621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Employee Producer</a:t>
            </a:r>
          </a:p>
        </p:txBody>
      </p:sp>
      <p:sp>
        <p:nvSpPr>
          <p:cNvPr id="43010" name="Content Placeholder 2"/>
          <p:cNvSpPr>
            <a:spLocks noGrp="1"/>
          </p:cNvSpPr>
          <p:nvPr>
            <p:ph idx="1"/>
          </p:nvPr>
        </p:nvSpPr>
        <p:spPr>
          <a:xfrm>
            <a:off x="360363" y="838200"/>
            <a:ext cx="8326437" cy="5867400"/>
          </a:xfrm>
        </p:spPr>
        <p:txBody>
          <a:bodyPr>
            <a:normAutofit fontScale="92500" lnSpcReduction="10000"/>
          </a:bodyPr>
          <a:lstStyle/>
          <a:p>
            <a:pPr marL="342900" indent="-342900">
              <a:buFont typeface="Arial" charset="0"/>
              <a:buChar char="•"/>
            </a:pPr>
            <a:r>
              <a:rPr lang="en-US" altLang="en-US" sz="2200" dirty="0"/>
              <a:t>Create a spring boot application </a:t>
            </a:r>
            <a:r>
              <a:rPr lang="en-US" altLang="en-US" sz="2200" dirty="0" err="1"/>
              <a:t>EmployeeProducer</a:t>
            </a:r>
            <a:r>
              <a:rPr lang="en-US" altLang="en-US" sz="2200" dirty="0"/>
              <a:t> with web and </a:t>
            </a:r>
            <a:r>
              <a:rPr lang="en-US" altLang="en-US" sz="2200" dirty="0" err="1"/>
              <a:t>devtools</a:t>
            </a:r>
            <a:r>
              <a:rPr lang="en-US" altLang="en-US" sz="2200" dirty="0"/>
              <a:t> as a dependency [ either using </a:t>
            </a:r>
            <a:r>
              <a:rPr lang="en-US" altLang="en-US" sz="2200" dirty="0" err="1"/>
              <a:t>sts</a:t>
            </a:r>
            <a:r>
              <a:rPr lang="en-US" altLang="en-US" sz="2200" dirty="0"/>
              <a:t> or </a:t>
            </a:r>
            <a:r>
              <a:rPr lang="en-US" altLang="en-US" sz="2200" dirty="0" err="1"/>
              <a:t>start.spring.io</a:t>
            </a:r>
            <a:r>
              <a:rPr lang="en-US" altLang="en-US" sz="2200" dirty="0"/>
              <a:t> ]</a:t>
            </a:r>
          </a:p>
          <a:p>
            <a:pPr marL="342900" indent="-342900">
              <a:buFont typeface="Arial" charset="0"/>
              <a:buChar char="•"/>
            </a:pPr>
            <a:r>
              <a:rPr lang="en-US" altLang="en-US" sz="2200" dirty="0"/>
              <a:t>Create a bean Employee in model package with following details:</a:t>
            </a:r>
            <a:br>
              <a:rPr lang="en-US" altLang="en-US" sz="2200" dirty="0"/>
            </a:br>
            <a:r>
              <a:rPr lang="en-US" altLang="en-US" sz="2200" dirty="0"/>
              <a:t>private String </a:t>
            </a:r>
            <a:r>
              <a:rPr lang="en-US" altLang="en-US" sz="2200" dirty="0" err="1"/>
              <a:t>empId</a:t>
            </a:r>
            <a:r>
              <a:rPr lang="en-US" altLang="en-US" sz="2200" dirty="0"/>
              <a:t>;</a:t>
            </a:r>
            <a:br>
              <a:rPr lang="en-US" altLang="en-US" sz="2200" dirty="0"/>
            </a:br>
            <a:r>
              <a:rPr lang="en-US" altLang="en-US" sz="2200" dirty="0"/>
              <a:t>private String name;</a:t>
            </a:r>
            <a:br>
              <a:rPr lang="en-US" altLang="en-US" sz="2200" dirty="0"/>
            </a:br>
            <a:r>
              <a:rPr lang="en-US" altLang="en-US" sz="2200" dirty="0"/>
              <a:t>private String designation;</a:t>
            </a:r>
            <a:br>
              <a:rPr lang="en-US" altLang="en-US" sz="2200" dirty="0"/>
            </a:br>
            <a:r>
              <a:rPr lang="en-US" altLang="en-US" sz="2200" dirty="0"/>
              <a:t>private double salary;</a:t>
            </a:r>
          </a:p>
          <a:p>
            <a:pPr marL="342900" indent="-342900">
              <a:buFont typeface="Arial" charset="0"/>
              <a:buChar char="•"/>
            </a:pPr>
            <a:r>
              <a:rPr lang="en-US" altLang="en-US" sz="2200" dirty="0"/>
              <a:t>Create a </a:t>
            </a:r>
            <a:r>
              <a:rPr lang="en-US" altLang="en-US" sz="2200" dirty="0" err="1"/>
              <a:t>RestController</a:t>
            </a:r>
            <a:r>
              <a:rPr lang="en-US" altLang="en-US" sz="2200" dirty="0"/>
              <a:t> </a:t>
            </a:r>
            <a:r>
              <a:rPr lang="en-US" altLang="en-US" sz="2200" dirty="0" err="1"/>
              <a:t>EmployeeResourcer</a:t>
            </a:r>
            <a:r>
              <a:rPr lang="en-US" altLang="en-US" sz="2200" dirty="0"/>
              <a:t> under resources folder:</a:t>
            </a:r>
            <a:br>
              <a:rPr lang="en-US" altLang="en-US" sz="2200" dirty="0"/>
            </a:br>
            <a:br>
              <a:rPr lang="en-US" altLang="en-US" sz="2200" dirty="0"/>
            </a:br>
            <a:r>
              <a:rPr lang="en-US" altLang="en-US" sz="2200" dirty="0"/>
              <a:t>@</a:t>
            </a:r>
            <a:r>
              <a:rPr lang="en-US" altLang="en-US" sz="2200" dirty="0" err="1"/>
              <a:t>RequestMapping</a:t>
            </a:r>
            <a:r>
              <a:rPr lang="en-US" altLang="en-US" sz="2200" dirty="0"/>
              <a:t>(value = "/employee", method = </a:t>
            </a:r>
            <a:r>
              <a:rPr lang="en-US" altLang="en-US" sz="2200" dirty="0" err="1"/>
              <a:t>RequestMethod.GET</a:t>
            </a:r>
            <a:r>
              <a:rPr lang="en-US" altLang="en-US" sz="2200" dirty="0"/>
              <a:t>)</a:t>
            </a:r>
            <a:br>
              <a:rPr lang="en-US" altLang="en-US" sz="2200" dirty="0"/>
            </a:br>
            <a:r>
              <a:rPr lang="en-US" altLang="en-US" sz="2200" dirty="0"/>
              <a:t>public Employee </a:t>
            </a:r>
            <a:r>
              <a:rPr lang="en-US" altLang="en-US" sz="2200" dirty="0" err="1"/>
              <a:t>firstPage</a:t>
            </a:r>
            <a:r>
              <a:rPr lang="en-US" altLang="en-US" sz="2200" dirty="0"/>
              <a:t>() {</a:t>
            </a:r>
            <a:br>
              <a:rPr lang="en-US" altLang="en-US" sz="2200" dirty="0"/>
            </a:br>
            <a:r>
              <a:rPr lang="en-US" altLang="en-US" sz="2200" dirty="0"/>
              <a:t>	Employee </a:t>
            </a:r>
            <a:r>
              <a:rPr lang="en-US" altLang="en-US" sz="2200" dirty="0" err="1"/>
              <a:t>emp</a:t>
            </a:r>
            <a:r>
              <a:rPr lang="en-US" altLang="en-US" sz="2200" dirty="0"/>
              <a:t> = new Employee();</a:t>
            </a:r>
            <a:br>
              <a:rPr lang="en-US" altLang="en-US" sz="2200" dirty="0"/>
            </a:br>
            <a:r>
              <a:rPr lang="en-US" altLang="en-US" sz="2200" dirty="0"/>
              <a:t>	</a:t>
            </a:r>
            <a:r>
              <a:rPr lang="en-US" altLang="en-US" sz="2200" dirty="0" err="1"/>
              <a:t>emp.setName</a:t>
            </a:r>
            <a:r>
              <a:rPr lang="en-US" altLang="en-US" sz="2200" dirty="0"/>
              <a:t>("emp1");</a:t>
            </a:r>
            <a:br>
              <a:rPr lang="en-US" altLang="en-US" sz="2200" dirty="0"/>
            </a:br>
            <a:r>
              <a:rPr lang="en-US" altLang="en-US" sz="2200" dirty="0"/>
              <a:t>	</a:t>
            </a:r>
            <a:r>
              <a:rPr lang="en-US" altLang="en-US" sz="2200" dirty="0" err="1"/>
              <a:t>emp.setDesignation</a:t>
            </a:r>
            <a:r>
              <a:rPr lang="en-US" altLang="en-US" sz="2200" dirty="0"/>
              <a:t>("manager");</a:t>
            </a:r>
            <a:br>
              <a:rPr lang="en-US" altLang="en-US" sz="2200" dirty="0"/>
            </a:br>
            <a:r>
              <a:rPr lang="en-US" altLang="en-US" sz="2200" dirty="0"/>
              <a:t>	</a:t>
            </a:r>
            <a:r>
              <a:rPr lang="en-US" altLang="en-US" sz="2200" dirty="0" err="1"/>
              <a:t>emp.setEmpId</a:t>
            </a:r>
            <a:r>
              <a:rPr lang="en-US" altLang="en-US" sz="2200" dirty="0"/>
              <a:t>("1");</a:t>
            </a:r>
            <a:br>
              <a:rPr lang="en-US" altLang="en-US" sz="2200" dirty="0"/>
            </a:br>
            <a:r>
              <a:rPr lang="en-US" altLang="en-US" sz="2200" dirty="0"/>
              <a:t>	</a:t>
            </a:r>
            <a:r>
              <a:rPr lang="en-US" altLang="en-US" sz="2200" dirty="0" err="1"/>
              <a:t>emp.setSalary</a:t>
            </a:r>
            <a:r>
              <a:rPr lang="en-US" altLang="en-US" sz="2200" dirty="0"/>
              <a:t>(3000);</a:t>
            </a:r>
            <a:br>
              <a:rPr lang="en-US" altLang="en-US" sz="2200" dirty="0"/>
            </a:br>
            <a:r>
              <a:rPr lang="en-US" altLang="en-US" sz="2200" dirty="0"/>
              <a:t>	return </a:t>
            </a:r>
            <a:r>
              <a:rPr lang="en-US" altLang="en-US" sz="2200" dirty="0" err="1"/>
              <a:t>emp</a:t>
            </a:r>
            <a:r>
              <a:rPr lang="en-US" altLang="en-US" sz="2200" dirty="0"/>
              <a:t>;</a:t>
            </a:r>
            <a:br>
              <a:rPr lang="en-US" altLang="en-US" sz="2200" dirty="0"/>
            </a:br>
            <a:r>
              <a:rPr lang="en-US" altLang="en-US" sz="2200" dirty="0"/>
              <a:t>}</a:t>
            </a:r>
          </a:p>
          <a:p>
            <a:pPr marL="342900" indent="-342900">
              <a:buFont typeface="Arial" charset="0"/>
              <a:buChar char="•"/>
            </a:pPr>
            <a:r>
              <a:rPr lang="en-US" altLang="en-US" sz="2200" dirty="0"/>
              <a:t>Run the application and test on browser with following </a:t>
            </a:r>
            <a:r>
              <a:rPr lang="en-US" altLang="en-US" sz="2200" dirty="0" err="1"/>
              <a:t>url</a:t>
            </a:r>
            <a:r>
              <a:rPr lang="en-US" altLang="en-US" sz="2200" dirty="0"/>
              <a:t>:</a:t>
            </a:r>
            <a:br>
              <a:rPr lang="en-US" altLang="en-US" sz="2200" dirty="0"/>
            </a:br>
            <a:r>
              <a:rPr lang="en-US" altLang="en-US" sz="2200" dirty="0">
                <a:hlinkClick r:id="rId3"/>
              </a:rPr>
              <a:t>http://localhost:8080/employee</a:t>
            </a:r>
            <a:endParaRPr lang="en-US" altLang="en-US" sz="2200" dirty="0"/>
          </a:p>
          <a:p>
            <a:pPr marL="342900" indent="-342900">
              <a:buFont typeface="Arial" charset="0"/>
              <a:buChar char="•"/>
            </a:pPr>
            <a:endParaRPr lang="en-US" altLang="en-US" sz="2200" dirty="0"/>
          </a:p>
        </p:txBody>
      </p:sp>
    </p:spTree>
    <p:extLst>
      <p:ext uri="{BB962C8B-B14F-4D97-AF65-F5344CB8AC3E}">
        <p14:creationId xmlns:p14="http://schemas.microsoft.com/office/powerpoint/2010/main" val="1113835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err="1"/>
              <a:t>RestTemplate</a:t>
            </a:r>
            <a:r>
              <a:rPr lang="en-US" dirty="0"/>
              <a:t> </a:t>
            </a:r>
            <a:r>
              <a:rPr lang="mr-IN" dirty="0"/>
              <a:t>–</a:t>
            </a:r>
            <a:r>
              <a:rPr lang="en-US" dirty="0"/>
              <a:t> Communication Between </a:t>
            </a:r>
            <a:r>
              <a:rPr lang="en-US" dirty="0" err="1"/>
              <a:t>Micorservices</a:t>
            </a:r>
            <a:endParaRPr lang="en-US" dirty="0"/>
          </a:p>
        </p:txBody>
      </p:sp>
      <p:sp>
        <p:nvSpPr>
          <p:cNvPr id="43010" name="Content Placeholder 2"/>
          <p:cNvSpPr>
            <a:spLocks noGrp="1"/>
          </p:cNvSpPr>
          <p:nvPr>
            <p:ph idx="1"/>
          </p:nvPr>
        </p:nvSpPr>
        <p:spPr>
          <a:xfrm>
            <a:off x="360363" y="838200"/>
            <a:ext cx="8326437" cy="5867400"/>
          </a:xfrm>
        </p:spPr>
        <p:txBody>
          <a:bodyPr>
            <a:normAutofit/>
          </a:bodyPr>
          <a:lstStyle/>
          <a:p>
            <a:pPr marL="342900" indent="-342900">
              <a:buFont typeface="Arial" charset="0"/>
              <a:buChar char="•"/>
            </a:pPr>
            <a:r>
              <a:rPr lang="en-US" altLang="en-US" sz="2200" dirty="0"/>
              <a:t>The </a:t>
            </a:r>
            <a:r>
              <a:rPr lang="en-US" altLang="en-US" sz="2200" dirty="0" err="1"/>
              <a:t>RestTemplate</a:t>
            </a:r>
            <a:r>
              <a:rPr lang="en-US" altLang="en-US" sz="2200" dirty="0"/>
              <a:t> class is the central tool for performing client-side HTTP operations in Spring. </a:t>
            </a:r>
          </a:p>
          <a:p>
            <a:pPr marL="342900" indent="-342900">
              <a:buFont typeface="Arial" charset="0"/>
              <a:buChar char="•"/>
            </a:pPr>
            <a:r>
              <a:rPr lang="en-US" altLang="en-US" sz="2200" dirty="0"/>
              <a:t>It provides several utility methods for building HTTP requests and handling responses. </a:t>
            </a:r>
          </a:p>
          <a:p>
            <a:pPr marL="342900" indent="-342900">
              <a:buFont typeface="Arial" charset="0"/>
              <a:buChar char="•"/>
            </a:pPr>
            <a:r>
              <a:rPr lang="en-US" altLang="en-US" sz="2200" dirty="0"/>
              <a:t>It can serialize/</a:t>
            </a:r>
            <a:r>
              <a:rPr lang="en-US" altLang="en-US" sz="2200" dirty="0" err="1"/>
              <a:t>deserialize</a:t>
            </a:r>
            <a:r>
              <a:rPr lang="en-US" altLang="en-US" sz="2200" dirty="0"/>
              <a:t> most objects to and from JSON without much effort. </a:t>
            </a:r>
          </a:p>
          <a:p>
            <a:pPr marL="342900" indent="-342900">
              <a:buFont typeface="Arial" charset="0"/>
              <a:buChar char="•"/>
            </a:pPr>
            <a:r>
              <a:rPr lang="en-US" altLang="en-US" sz="2200" dirty="0"/>
              <a:t>However, working with collections of objects is not so straightforward. </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2117353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Employee Consumer</a:t>
            </a:r>
          </a:p>
        </p:txBody>
      </p:sp>
      <p:sp>
        <p:nvSpPr>
          <p:cNvPr id="43010" name="Content Placeholder 2"/>
          <p:cNvSpPr>
            <a:spLocks noGrp="1"/>
          </p:cNvSpPr>
          <p:nvPr>
            <p:ph idx="1"/>
          </p:nvPr>
        </p:nvSpPr>
        <p:spPr>
          <a:xfrm>
            <a:off x="360363" y="609600"/>
            <a:ext cx="8250237" cy="6248400"/>
          </a:xfrm>
        </p:spPr>
        <p:txBody>
          <a:bodyPr>
            <a:normAutofit lnSpcReduction="10000"/>
          </a:bodyPr>
          <a:lstStyle/>
          <a:p>
            <a:pPr marL="342900" indent="-342900">
              <a:buFont typeface="Arial" charset="0"/>
              <a:buChar char="•"/>
            </a:pPr>
            <a:r>
              <a:rPr lang="en-US" altLang="en-US" sz="2200" dirty="0"/>
              <a:t>Create a spring boot application </a:t>
            </a:r>
            <a:r>
              <a:rPr lang="en-US" altLang="en-US" sz="2200" dirty="0" err="1"/>
              <a:t>EmployeeConsumer</a:t>
            </a:r>
            <a:r>
              <a:rPr lang="en-US" altLang="en-US" sz="2200" dirty="0"/>
              <a:t> with web and </a:t>
            </a:r>
            <a:r>
              <a:rPr lang="en-US" altLang="en-US" sz="2200" dirty="0" err="1"/>
              <a:t>devtools</a:t>
            </a:r>
            <a:r>
              <a:rPr lang="en-US" altLang="en-US" sz="2200" dirty="0"/>
              <a:t> as a dependency [ either using </a:t>
            </a:r>
            <a:r>
              <a:rPr lang="en-US" altLang="en-US" sz="2200" dirty="0" err="1"/>
              <a:t>sts</a:t>
            </a:r>
            <a:r>
              <a:rPr lang="en-US" altLang="en-US" sz="2200" dirty="0"/>
              <a:t> or </a:t>
            </a:r>
            <a:r>
              <a:rPr lang="en-US" altLang="en-US" sz="2200" dirty="0" err="1"/>
              <a:t>start.spring.io</a:t>
            </a:r>
            <a:r>
              <a:rPr lang="en-US" altLang="en-US" sz="2200" dirty="0"/>
              <a:t> ]</a:t>
            </a:r>
          </a:p>
          <a:p>
            <a:pPr marL="342900" indent="-342900">
              <a:buFont typeface="Arial" charset="0"/>
              <a:buChar char="•"/>
            </a:pPr>
            <a:r>
              <a:rPr lang="en-US" altLang="en-US" sz="2200" dirty="0"/>
              <a:t>Change the port to 8081 in </a:t>
            </a:r>
            <a:r>
              <a:rPr lang="en-US" altLang="en-US" sz="2200" dirty="0" err="1"/>
              <a:t>application.preperties</a:t>
            </a:r>
            <a:r>
              <a:rPr lang="en-US" altLang="en-US" sz="2200" dirty="0"/>
              <a:t>(</a:t>
            </a:r>
            <a:r>
              <a:rPr lang="en-US" altLang="en-US" sz="2200" dirty="0" err="1"/>
              <a:t>server.port</a:t>
            </a:r>
            <a:r>
              <a:rPr lang="en-US" altLang="en-US" sz="2200" dirty="0"/>
              <a:t>=8081)</a:t>
            </a:r>
          </a:p>
          <a:p>
            <a:pPr marL="342900" indent="-342900">
              <a:buFont typeface="Arial" charset="0"/>
              <a:buChar char="•"/>
            </a:pPr>
            <a:r>
              <a:rPr lang="en-US" altLang="en-US" sz="2200" dirty="0"/>
              <a:t>Create </a:t>
            </a:r>
            <a:r>
              <a:rPr lang="en-US" altLang="en-US" sz="2200" dirty="0" err="1"/>
              <a:t>RestController</a:t>
            </a:r>
            <a:r>
              <a:rPr lang="en-US" altLang="en-US" sz="2200" dirty="0"/>
              <a:t> </a:t>
            </a:r>
            <a:r>
              <a:rPr lang="en-US" altLang="en-US" sz="2200" dirty="0" err="1"/>
              <a:t>EmployeeConsumerResource</a:t>
            </a:r>
            <a:r>
              <a:rPr lang="en-US" altLang="en-US" sz="2200" dirty="0"/>
              <a:t> under resources </a:t>
            </a:r>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r>
              <a:rPr lang="en-US" altLang="en-US" sz="2200" dirty="0"/>
              <a:t>Access the service at http://localhost:8081/</a:t>
            </a:r>
            <a:r>
              <a:rPr lang="en-US" altLang="en-US" sz="2200" dirty="0" err="1"/>
              <a:t>empdetails</a:t>
            </a:r>
            <a:endParaRPr lang="en-US" altLang="en-US" sz="2200" dirty="0"/>
          </a:p>
        </p:txBody>
      </p:sp>
      <p:sp>
        <p:nvSpPr>
          <p:cNvPr id="3" name="Rectangle 2"/>
          <p:cNvSpPr/>
          <p:nvPr/>
        </p:nvSpPr>
        <p:spPr>
          <a:xfrm>
            <a:off x="609600" y="2133600"/>
            <a:ext cx="8077200" cy="2585323"/>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RequestMapping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empdetails</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endParaRPr lang="en-US" b="1" dirty="0">
              <a:solidFill>
                <a:srgbClr val="7F0055"/>
              </a:solidFill>
              <a:latin typeface="Calibri" charset="0"/>
              <a:ea typeface="Calibri" charset="0"/>
              <a:cs typeface="Calibri" charset="0"/>
            </a:endParaRP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String </a:t>
            </a:r>
            <a:r>
              <a:rPr lang="en-US" b="1" u="sng" dirty="0" err="1">
                <a:solidFill>
                  <a:srgbClr val="000000"/>
                </a:solidFill>
                <a:latin typeface="Calibri" charset="0"/>
                <a:ea typeface="Calibri" charset="0"/>
                <a:cs typeface="Calibri" charset="0"/>
              </a:rPr>
              <a:t>getEmployee</a:t>
            </a:r>
            <a:r>
              <a:rPr lang="en-US" b="1" u="sng" dirty="0">
                <a:solidFill>
                  <a:srgbClr val="000000"/>
                </a:solidFill>
                <a:latin typeface="Calibri" charset="0"/>
                <a:ea typeface="Calibri" charset="0"/>
                <a:cs typeface="Calibri" charset="0"/>
              </a:rPr>
              <a:t>() </a:t>
            </a:r>
            <a:r>
              <a:rPr lang="en-US" b="1" u="sng" dirty="0">
                <a:solidFill>
                  <a:srgbClr val="7F0055"/>
                </a:solidFill>
                <a:latin typeface="Calibri" charset="0"/>
                <a:ea typeface="Calibri" charset="0"/>
                <a:cs typeface="Calibri" charset="0"/>
              </a:rPr>
              <a:t>throws</a:t>
            </a:r>
            <a:r>
              <a:rPr lang="en-US" b="1" u="sng" dirty="0">
                <a:solidFill>
                  <a:srgbClr val="000000"/>
                </a:solidFill>
                <a:latin typeface="Calibri" charset="0"/>
                <a:ea typeface="Calibri" charset="0"/>
                <a:cs typeface="Calibri" charset="0"/>
              </a:rPr>
              <a:t> </a:t>
            </a:r>
            <a:r>
              <a:rPr lang="en-US" b="1" u="sng" dirty="0" err="1">
                <a:solidFill>
                  <a:srgbClr val="000000"/>
                </a:solidFill>
                <a:latin typeface="Calibri" charset="0"/>
                <a:ea typeface="Calibri" charset="0"/>
                <a:cs typeface="Calibri" charset="0"/>
              </a:rPr>
              <a:t>RestClientException</a:t>
            </a:r>
            <a:r>
              <a:rPr lang="en-US" b="1" u="sng" dirty="0">
                <a:solidFill>
                  <a:srgbClr val="000000"/>
                </a:solidFill>
                <a:latin typeface="Calibri" charset="0"/>
                <a:ea typeface="Calibri" charset="0"/>
                <a:cs typeface="Calibri" charset="0"/>
              </a:rPr>
              <a:t>, </a:t>
            </a:r>
            <a:r>
              <a:rPr lang="en-US" b="1" u="sng" dirty="0" err="1">
                <a:solidFill>
                  <a:srgbClr val="000000"/>
                </a:solidFill>
                <a:latin typeface="Calibri" charset="0"/>
                <a:ea typeface="Calibri" charset="0"/>
                <a:cs typeface="Calibri" charset="0"/>
              </a:rPr>
              <a:t>IOException</a:t>
            </a:r>
            <a:r>
              <a:rPr lang="en-US" b="1" u="sng"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String </a:t>
            </a:r>
            <a:r>
              <a:rPr lang="en-US" dirty="0" err="1">
                <a:solidFill>
                  <a:srgbClr val="6A3E3E"/>
                </a:solidFill>
                <a:latin typeface="Calibri" charset="0"/>
                <a:ea typeface="Calibri" charset="0"/>
                <a:cs typeface="Calibri" charset="0"/>
              </a:rPr>
              <a:t>baseUrl</a:t>
            </a:r>
            <a:r>
              <a:rPr lang="en-US" dirty="0">
                <a:solidFill>
                  <a:srgbClr val="000000"/>
                </a:solidFill>
                <a:latin typeface="Calibri" charset="0"/>
                <a:ea typeface="Calibri" charset="0"/>
                <a:cs typeface="Calibri" charset="0"/>
              </a:rPr>
              <a:t> = </a:t>
            </a:r>
            <a:r>
              <a:rPr lang="en-US" dirty="0">
                <a:solidFill>
                  <a:srgbClr val="2A00FF"/>
                </a:solidFill>
                <a:latin typeface="Calibri" charset="0"/>
                <a:ea typeface="Calibri" charset="0"/>
                <a:cs typeface="Calibri" charset="0"/>
              </a:rPr>
              <a:t>"http://localhost:8080/employee"</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RestTemplate</a:t>
            </a:r>
            <a:r>
              <a:rPr lang="en-US" dirty="0">
                <a:solidFill>
                  <a:srgbClr val="000000"/>
                </a:solidFill>
                <a:latin typeface="Calibri" charset="0"/>
                <a:ea typeface="Calibri" charset="0"/>
                <a:cs typeface="Calibri" charset="0"/>
              </a:rPr>
              <a:t> </a:t>
            </a:r>
            <a:r>
              <a:rPr lang="en-US" dirty="0" err="1">
                <a:solidFill>
                  <a:srgbClr val="6A3E3E"/>
                </a:solidFill>
                <a:latin typeface="Calibri" charset="0"/>
                <a:ea typeface="Calibri" charset="0"/>
                <a:cs typeface="Calibri" charset="0"/>
              </a:rPr>
              <a:t>restTemplate</a:t>
            </a:r>
            <a:r>
              <a:rPr lang="en-US" dirty="0">
                <a:solidFill>
                  <a:srgbClr val="000000"/>
                </a:solidFill>
                <a:latin typeface="Calibri" charset="0"/>
                <a:ea typeface="Calibri" charset="0"/>
                <a:cs typeface="Calibri" charset="0"/>
              </a:rPr>
              <a:t> =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ResponseEntity</a:t>
            </a:r>
            <a:r>
              <a:rPr lang="en-US" dirty="0">
                <a:solidFill>
                  <a:srgbClr val="000000"/>
                </a:solidFill>
                <a:latin typeface="Calibri" charset="0"/>
                <a:ea typeface="Calibri" charset="0"/>
                <a:cs typeface="Calibri" charset="0"/>
              </a:rPr>
              <a:t>&lt;String&gt; </a:t>
            </a:r>
            <a:r>
              <a:rPr lang="en-US" dirty="0">
                <a:solidFill>
                  <a:srgbClr val="6A3E3E"/>
                </a:solidFill>
                <a:latin typeface="Calibri" charset="0"/>
                <a:ea typeface="Calibri" charset="0"/>
                <a:cs typeface="Calibri" charset="0"/>
              </a:rPr>
              <a:t>response</a:t>
            </a:r>
            <a:r>
              <a:rPr lang="en-US" dirty="0">
                <a:solidFill>
                  <a:srgbClr val="000000"/>
                </a:solidFill>
                <a:latin typeface="Calibri" charset="0"/>
                <a:ea typeface="Calibri" charset="0"/>
                <a:cs typeface="Calibri" charset="0"/>
              </a:rPr>
              <a:t>=</a:t>
            </a:r>
            <a:r>
              <a:rPr lang="en-US" b="1" dirty="0">
                <a:solidFill>
                  <a:srgbClr val="7F0055"/>
                </a:solidFill>
                <a:latin typeface="Calibri" charset="0"/>
                <a:ea typeface="Calibri" charset="0"/>
                <a:cs typeface="Calibri" charset="0"/>
              </a:rPr>
              <a:t>null</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a:solidFill>
                  <a:srgbClr val="6A3E3E"/>
                </a:solidFill>
                <a:latin typeface="Calibri" charset="0"/>
                <a:ea typeface="Calibri" charset="0"/>
                <a:cs typeface="Calibri" charset="0"/>
              </a:rPr>
              <a:t>response</a:t>
            </a:r>
            <a:r>
              <a:rPr lang="en-US" dirty="0">
                <a:solidFill>
                  <a:srgbClr val="000000"/>
                </a:solidFill>
                <a:latin typeface="Calibri" charset="0"/>
                <a:ea typeface="Calibri" charset="0"/>
                <a:cs typeface="Calibri" charset="0"/>
              </a:rPr>
              <a:t>=</a:t>
            </a:r>
            <a:r>
              <a:rPr lang="en-US" dirty="0" err="1">
                <a:solidFill>
                  <a:srgbClr val="6A3E3E"/>
                </a:solidFill>
                <a:latin typeface="Calibri" charset="0"/>
                <a:ea typeface="Calibri" charset="0"/>
                <a:cs typeface="Calibri" charset="0"/>
              </a:rPr>
              <a:t>restTemplate</a:t>
            </a:r>
            <a:r>
              <a:rPr lang="en-US" dirty="0" err="1">
                <a:solidFill>
                  <a:srgbClr val="000000"/>
                </a:solidFill>
                <a:latin typeface="Calibri" charset="0"/>
                <a:ea typeface="Calibri" charset="0"/>
                <a:cs typeface="Calibri" charset="0"/>
              </a:rPr>
              <a:t>.exchange</a:t>
            </a:r>
            <a:r>
              <a:rPr lang="en-US" dirty="0">
                <a:solidFill>
                  <a:srgbClr val="000000"/>
                </a:solidFill>
                <a:latin typeface="Calibri" charset="0"/>
                <a:ea typeface="Calibri" charset="0"/>
                <a:cs typeface="Calibri" charset="0"/>
              </a:rPr>
              <a:t>(</a:t>
            </a:r>
            <a:r>
              <a:rPr lang="en-US" dirty="0" err="1">
                <a:solidFill>
                  <a:srgbClr val="6A3E3E"/>
                </a:solidFill>
                <a:latin typeface="Calibri" charset="0"/>
                <a:ea typeface="Calibri" charset="0"/>
                <a:cs typeface="Calibri" charset="0"/>
              </a:rPr>
              <a:t>baseUrl</a:t>
            </a:r>
            <a:r>
              <a:rPr lang="en-US" dirty="0" err="1">
                <a:solidFill>
                  <a:srgbClr val="000000"/>
                </a:solidFill>
                <a:latin typeface="Calibri" charset="0"/>
                <a:ea typeface="Calibri" charset="0"/>
                <a:cs typeface="Calibri" charset="0"/>
              </a:rPr>
              <a:t>,HttpMethod.</a:t>
            </a:r>
            <a:r>
              <a:rPr lang="en-US" b="1" i="1" dirty="0" err="1">
                <a:solidFill>
                  <a:srgbClr val="0000C0"/>
                </a:solidFill>
                <a:latin typeface="Calibri" charset="0"/>
                <a:ea typeface="Calibri" charset="0"/>
                <a:cs typeface="Calibri" charset="0"/>
              </a:rPr>
              <a:t>GET</a:t>
            </a:r>
            <a:r>
              <a:rPr lang="en-US" b="1" i="1" dirty="0">
                <a:solidFill>
                  <a:srgbClr val="000000"/>
                </a:solidFill>
                <a:latin typeface="Calibri" charset="0"/>
                <a:ea typeface="Calibri" charset="0"/>
                <a:cs typeface="Calibri" charset="0"/>
              </a:rPr>
              <a:t>, 					</a:t>
            </a:r>
            <a:r>
              <a:rPr lang="en-US" b="1" i="1" dirty="0" err="1">
                <a:solidFill>
                  <a:srgbClr val="000000"/>
                </a:solidFill>
                <a:latin typeface="Calibri" charset="0"/>
                <a:ea typeface="Calibri" charset="0"/>
                <a:cs typeface="Calibri" charset="0"/>
              </a:rPr>
              <a:t>getHeaders</a:t>
            </a:r>
            <a:r>
              <a:rPr lang="en-US" b="1" i="1" dirty="0">
                <a:solidFill>
                  <a:srgbClr val="000000"/>
                </a:solidFill>
                <a:latin typeface="Calibri" charset="0"/>
                <a:ea typeface="Calibri" charset="0"/>
                <a:cs typeface="Calibri" charset="0"/>
              </a:rPr>
              <a:t>(),</a:t>
            </a:r>
            <a:r>
              <a:rPr lang="en-US" b="1" i="1" dirty="0" err="1">
                <a:solidFill>
                  <a:srgbClr val="000000"/>
                </a:solidFill>
                <a:latin typeface="Calibri" charset="0"/>
                <a:ea typeface="Calibri" charset="0"/>
                <a:cs typeface="Calibri" charset="0"/>
              </a:rPr>
              <a:t>String.</a:t>
            </a:r>
            <a:r>
              <a:rPr lang="en-US" b="1" i="1" dirty="0" err="1">
                <a:solidFill>
                  <a:srgbClr val="7F0055"/>
                </a:solidFill>
                <a:latin typeface="Calibri" charset="0"/>
                <a:ea typeface="Calibri" charset="0"/>
                <a:cs typeface="Calibri" charset="0"/>
              </a:rPr>
              <a:t>class</a:t>
            </a:r>
            <a:r>
              <a:rPr lang="en-US" b="1" i="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i="1" dirty="0">
                <a:solidFill>
                  <a:srgbClr val="0000C0"/>
                </a:solidFill>
                <a:latin typeface="Calibri" charset="0"/>
                <a:ea typeface="Calibri" charset="0"/>
                <a:cs typeface="Calibri" charset="0"/>
              </a:rPr>
              <a:t>return </a:t>
            </a:r>
            <a:r>
              <a:rPr lang="en-US" b="1" i="1" dirty="0" err="1">
                <a:solidFill>
                  <a:srgbClr val="6A3E3E"/>
                </a:solidFill>
                <a:latin typeface="Calibri" charset="0"/>
                <a:ea typeface="Calibri" charset="0"/>
                <a:cs typeface="Calibri" charset="0"/>
              </a:rPr>
              <a:t>response</a:t>
            </a:r>
            <a:r>
              <a:rPr lang="en-US" b="1" i="1" dirty="0" err="1">
                <a:solidFill>
                  <a:srgbClr val="000000"/>
                </a:solidFill>
                <a:latin typeface="Calibri" charset="0"/>
                <a:ea typeface="Calibri" charset="0"/>
                <a:cs typeface="Calibri" charset="0"/>
              </a:rPr>
              <a:t>.getBody</a:t>
            </a:r>
            <a:r>
              <a:rPr lang="en-US" b="1" i="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a:t>
            </a:r>
          </a:p>
        </p:txBody>
      </p:sp>
      <p:sp>
        <p:nvSpPr>
          <p:cNvPr id="5" name="Rectangle 4"/>
          <p:cNvSpPr/>
          <p:nvPr/>
        </p:nvSpPr>
        <p:spPr>
          <a:xfrm>
            <a:off x="609600" y="4800600"/>
            <a:ext cx="8077200" cy="1477328"/>
          </a:xfrm>
          <a:prstGeom prst="rect">
            <a:avLst/>
          </a:prstGeom>
          <a:ln>
            <a:solidFill>
              <a:schemeClr val="accent1"/>
            </a:solidFill>
          </a:ln>
        </p:spPr>
        <p:txBody>
          <a:bodyPr wrap="square">
            <a:spAutoFit/>
          </a:bodyPr>
          <a:lstStyle/>
          <a:p>
            <a:r>
              <a:rPr lang="en-US" b="1" dirty="0">
                <a:solidFill>
                  <a:srgbClr val="7F0055"/>
                </a:solidFill>
                <a:latin typeface="Calibri" charset="0"/>
                <a:ea typeface="Calibri" charset="0"/>
                <a:cs typeface="Calibri" charset="0"/>
              </a:rPr>
              <a:t>private</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static</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HttpEntity</a:t>
            </a:r>
            <a:r>
              <a:rPr lang="en-US" b="1" dirty="0">
                <a:solidFill>
                  <a:srgbClr val="000000"/>
                </a:solidFill>
                <a:latin typeface="Calibri" charset="0"/>
                <a:ea typeface="Calibri" charset="0"/>
                <a:cs typeface="Calibri" charset="0"/>
              </a:rPr>
              <a:t>&lt;?&gt; </a:t>
            </a:r>
            <a:r>
              <a:rPr lang="en-US" b="1" dirty="0" err="1">
                <a:solidFill>
                  <a:srgbClr val="000000"/>
                </a:solidFill>
                <a:latin typeface="Calibri" charset="0"/>
                <a:ea typeface="Calibri" charset="0"/>
                <a:cs typeface="Calibri" charset="0"/>
              </a:rPr>
              <a:t>getHeaders</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throws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IOException</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HttpHeaders</a:t>
            </a:r>
            <a:r>
              <a:rPr lang="en-US" dirty="0">
                <a:solidFill>
                  <a:srgbClr val="000000"/>
                </a:solidFill>
                <a:latin typeface="Calibri" charset="0"/>
                <a:ea typeface="Calibri" charset="0"/>
                <a:cs typeface="Calibri" charset="0"/>
              </a:rPr>
              <a:t> </a:t>
            </a:r>
            <a:r>
              <a:rPr lang="en-US" dirty="0">
                <a:solidFill>
                  <a:srgbClr val="6A3E3E"/>
                </a:solidFill>
                <a:latin typeface="Calibri" charset="0"/>
                <a:ea typeface="Calibri" charset="0"/>
                <a:cs typeface="Calibri" charset="0"/>
              </a:rPr>
              <a:t>headers</a:t>
            </a:r>
            <a:r>
              <a:rPr lang="en-US" dirty="0">
                <a:solidFill>
                  <a:srgbClr val="000000"/>
                </a:solidFill>
                <a:latin typeface="Calibri" charset="0"/>
                <a:ea typeface="Calibri" charset="0"/>
                <a:cs typeface="Calibri" charset="0"/>
              </a:rPr>
              <a:t> =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HttpHeaders</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err="1">
                <a:solidFill>
                  <a:srgbClr val="6A3E3E"/>
                </a:solidFill>
                <a:latin typeface="Calibri" charset="0"/>
                <a:ea typeface="Calibri" charset="0"/>
                <a:cs typeface="Calibri" charset="0"/>
              </a:rPr>
              <a:t>headers</a:t>
            </a:r>
            <a:r>
              <a:rPr lang="en-US" dirty="0" err="1">
                <a:solidFill>
                  <a:srgbClr val="000000"/>
                </a:solidFill>
                <a:latin typeface="Calibri" charset="0"/>
                <a:ea typeface="Calibri" charset="0"/>
                <a:cs typeface="Calibri" charset="0"/>
              </a:rPr>
              <a:t>.set</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"Accept"</a:t>
            </a:r>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MediaType.</a:t>
            </a:r>
            <a:r>
              <a:rPr lang="en-US" b="1" i="1" dirty="0" err="1">
                <a:solidFill>
                  <a:srgbClr val="0000C0"/>
                </a:solidFill>
                <a:latin typeface="Calibri" charset="0"/>
                <a:ea typeface="Calibri" charset="0"/>
                <a:cs typeface="Calibri" charset="0"/>
              </a:rPr>
              <a:t>APPLICATION_JSON_VALUE</a:t>
            </a:r>
            <a:r>
              <a:rPr lang="en-US" b="1" i="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HttpEntity</a:t>
            </a:r>
            <a:r>
              <a:rPr lang="en-US" b="1" dirty="0">
                <a:solidFill>
                  <a:srgbClr val="000000"/>
                </a:solidFill>
                <a:latin typeface="Calibri" charset="0"/>
                <a:ea typeface="Calibri" charset="0"/>
                <a:cs typeface="Calibri" charset="0"/>
              </a:rPr>
              <a:t>&lt;&gt;(</a:t>
            </a:r>
            <a:r>
              <a:rPr lang="en-US" b="1" dirty="0">
                <a:solidFill>
                  <a:srgbClr val="6A3E3E"/>
                </a:solidFill>
                <a:latin typeface="Calibri" charset="0"/>
                <a:ea typeface="Calibri" charset="0"/>
                <a:cs typeface="Calibri" charset="0"/>
              </a:rPr>
              <a:t>headers</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927073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fontScale="90000"/>
          </a:bodyPr>
          <a:lstStyle/>
          <a:p>
            <a:pPr algn="ctr"/>
            <a:r>
              <a:rPr lang="en-US" b="1" dirty="0"/>
              <a:t>Make small programs from an entire application.</a:t>
            </a:r>
            <a:br>
              <a:rPr lang="en-US" b="1" dirty="0"/>
            </a:br>
            <a:r>
              <a:rPr lang="en-US" b="1" dirty="0"/>
              <a:t>The application still needs to behave as a single entity but having properties of smaller programs</a:t>
            </a:r>
            <a:br>
              <a:rPr lang="en-US" b="1" dirty="0"/>
            </a:br>
            <a:r>
              <a:rPr lang="en-US" b="1" dirty="0"/>
              <a:t>	</a:t>
            </a:r>
            <a:endParaRPr lang="en-IN" b="1" dirty="0"/>
          </a:p>
        </p:txBody>
      </p:sp>
    </p:spTree>
    <p:extLst>
      <p:ext uri="{BB962C8B-B14F-4D97-AF65-F5344CB8AC3E}">
        <p14:creationId xmlns:p14="http://schemas.microsoft.com/office/powerpoint/2010/main" val="17301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Update </a:t>
            </a:r>
            <a:r>
              <a:rPr lang="en-US" dirty="0" err="1"/>
              <a:t>EmployeeProducer</a:t>
            </a:r>
            <a:endParaRPr lang="en-US" dirty="0"/>
          </a:p>
        </p:txBody>
      </p:sp>
      <p:sp>
        <p:nvSpPr>
          <p:cNvPr id="7" name="Content Placeholder 2"/>
          <p:cNvSpPr txBox="1">
            <a:spLocks/>
          </p:cNvSpPr>
          <p:nvPr/>
        </p:nvSpPr>
        <p:spPr>
          <a:xfrm>
            <a:off x="217878" y="914400"/>
            <a:ext cx="8621322" cy="483275"/>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Add another method in </a:t>
            </a:r>
            <a:r>
              <a:rPr lang="en-US" altLang="en-US" sz="2200" dirty="0" err="1"/>
              <a:t>EmployeeProducer</a:t>
            </a:r>
            <a:r>
              <a:rPr lang="en-US" altLang="en-US" sz="2200" dirty="0"/>
              <a:t> as follows:</a:t>
            </a:r>
          </a:p>
        </p:txBody>
      </p:sp>
      <p:sp>
        <p:nvSpPr>
          <p:cNvPr id="8" name="Rectangle 7"/>
          <p:cNvSpPr/>
          <p:nvPr/>
        </p:nvSpPr>
        <p:spPr>
          <a:xfrm>
            <a:off x="381000" y="1397675"/>
            <a:ext cx="8334375" cy="1754326"/>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GetMapping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"/employees"</a:t>
            </a:r>
            <a:r>
              <a:rPr lang="en-US" dirty="0">
                <a:solidFill>
                  <a:srgbClr val="000000"/>
                </a:solidFill>
                <a:latin typeface="Calibri" charset="0"/>
                <a:ea typeface="Calibri" charset="0"/>
                <a:cs typeface="Calibri" charset="0"/>
              </a:rPr>
              <a:t>)</a:t>
            </a: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List&lt;Employee&gt; </a:t>
            </a:r>
            <a:r>
              <a:rPr lang="en-US" b="1" dirty="0" err="1">
                <a:solidFill>
                  <a:srgbClr val="000000"/>
                </a:solidFill>
                <a:latin typeface="Calibri" charset="0"/>
                <a:ea typeface="Calibri" charset="0"/>
                <a:cs typeface="Calibri" charset="0"/>
              </a:rPr>
              <a:t>getEmployees</a:t>
            </a:r>
            <a:r>
              <a:rPr lang="en-US" b="1" dirty="0">
                <a:solidFill>
                  <a:srgbClr val="000000"/>
                </a:solidFill>
                <a:latin typeface="Calibri" charset="0"/>
                <a:ea typeface="Calibri" charset="0"/>
                <a:cs typeface="Calibri" charset="0"/>
              </a:rPr>
              <a:t>() </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Arrays.</a:t>
            </a:r>
            <a:r>
              <a:rPr lang="en-US" b="1" i="1" dirty="0" err="1">
                <a:solidFill>
                  <a:srgbClr val="000000"/>
                </a:solidFill>
                <a:latin typeface="Calibri" charset="0"/>
                <a:ea typeface="Calibri" charset="0"/>
                <a:cs typeface="Calibri" charset="0"/>
              </a:rPr>
              <a:t>asList</a:t>
            </a:r>
            <a:r>
              <a:rPr lang="en-US" b="1" i="1" dirty="0">
                <a:solidFill>
                  <a:srgbClr val="000000"/>
                </a:solidFill>
                <a:latin typeface="Calibri" charset="0"/>
                <a:ea typeface="Calibri" charset="0"/>
                <a:cs typeface="Calibri" charset="0"/>
              </a:rPr>
              <a:t>(</a:t>
            </a:r>
            <a:r>
              <a:rPr lang="en-US" b="1" i="1" dirty="0">
                <a:solidFill>
                  <a:srgbClr val="7F0055"/>
                </a:solidFill>
                <a:latin typeface="Calibri" charset="0"/>
                <a:ea typeface="Calibri" charset="0"/>
                <a:cs typeface="Calibri" charset="0"/>
              </a:rPr>
              <a:t>new</a:t>
            </a:r>
            <a:r>
              <a:rPr lang="en-US" b="1" i="1" dirty="0">
                <a:solidFill>
                  <a:srgbClr val="000000"/>
                </a:solidFill>
                <a:latin typeface="Calibri" charset="0"/>
                <a:ea typeface="Calibri" charset="0"/>
                <a:cs typeface="Calibri" charset="0"/>
              </a:rPr>
              <a:t> Employee(</a:t>
            </a:r>
            <a:r>
              <a:rPr lang="en-US" b="1" i="1" dirty="0">
                <a:solidFill>
                  <a:srgbClr val="2A00FF"/>
                </a:solidFill>
                <a:latin typeface="Calibri" charset="0"/>
                <a:ea typeface="Calibri" charset="0"/>
                <a:cs typeface="Calibri" charset="0"/>
              </a:rPr>
              <a:t>"E001"</a:t>
            </a:r>
            <a:r>
              <a:rPr lang="en-US" b="1" i="1" dirty="0">
                <a:solidFill>
                  <a:srgbClr val="000000"/>
                </a:solidFill>
                <a:latin typeface="Calibri" charset="0"/>
                <a:ea typeface="Calibri" charset="0"/>
                <a:cs typeface="Calibri" charset="0"/>
              </a:rPr>
              <a:t>,</a:t>
            </a:r>
            <a:r>
              <a:rPr lang="en-US" b="1" i="1" dirty="0">
                <a:solidFill>
                  <a:srgbClr val="2A00FF"/>
                </a:solidFill>
                <a:latin typeface="Calibri" charset="0"/>
                <a:ea typeface="Calibri" charset="0"/>
                <a:cs typeface="Calibri" charset="0"/>
              </a:rPr>
              <a:t>"Shalini"</a:t>
            </a:r>
            <a:r>
              <a:rPr lang="en-US" b="1" i="1" dirty="0">
                <a:solidFill>
                  <a:srgbClr val="000000"/>
                </a:solidFill>
                <a:latin typeface="Calibri" charset="0"/>
                <a:ea typeface="Calibri" charset="0"/>
                <a:cs typeface="Calibri" charset="0"/>
              </a:rPr>
              <a:t>,</a:t>
            </a:r>
            <a:r>
              <a:rPr lang="en-US" b="1" i="1" dirty="0">
                <a:solidFill>
                  <a:srgbClr val="2A00FF"/>
                </a:solidFill>
                <a:latin typeface="Calibri" charset="0"/>
                <a:ea typeface="Calibri" charset="0"/>
                <a:cs typeface="Calibri" charset="0"/>
              </a:rPr>
              <a:t>"developer"</a:t>
            </a:r>
            <a:r>
              <a:rPr lang="en-US" b="1" i="1" dirty="0">
                <a:solidFill>
                  <a:srgbClr val="000000"/>
                </a:solidFill>
                <a:latin typeface="Calibri" charset="0"/>
                <a:ea typeface="Calibri" charset="0"/>
                <a:cs typeface="Calibri" charset="0"/>
              </a:rPr>
              <a:t>,2323123),</a:t>
            </a:r>
          </a:p>
          <a:p>
            <a:r>
              <a:rPr lang="en-US" b="1" dirty="0">
                <a:solidFill>
                  <a:srgbClr val="7F0055"/>
                </a:solidFill>
                <a:latin typeface="Calibri" charset="0"/>
                <a:ea typeface="Calibri" charset="0"/>
                <a:cs typeface="Calibri" charset="0"/>
              </a:rPr>
              <a:t>			new</a:t>
            </a:r>
            <a:r>
              <a:rPr lang="en-US" b="1" dirty="0">
                <a:solidFill>
                  <a:srgbClr val="000000"/>
                </a:solidFill>
                <a:latin typeface="Calibri" charset="0"/>
                <a:ea typeface="Calibri" charset="0"/>
                <a:cs typeface="Calibri" charset="0"/>
              </a:rPr>
              <a:t> Employee(</a:t>
            </a:r>
            <a:r>
              <a:rPr lang="en-US" b="1" dirty="0">
                <a:solidFill>
                  <a:srgbClr val="2A00FF"/>
                </a:solidFill>
                <a:latin typeface="Calibri" charset="0"/>
                <a:ea typeface="Calibri" charset="0"/>
                <a:cs typeface="Calibri" charset="0"/>
              </a:rPr>
              <a:t>"E002"</a:t>
            </a:r>
            <a:r>
              <a:rPr lang="en-US" b="1" dirty="0">
                <a:solidFill>
                  <a:srgbClr val="000000"/>
                </a:solidFill>
                <a:latin typeface="Calibri" charset="0"/>
                <a:ea typeface="Calibri" charset="0"/>
                <a:cs typeface="Calibri" charset="0"/>
              </a:rPr>
              <a:t>,</a:t>
            </a:r>
            <a:r>
              <a:rPr lang="en-US" b="1" dirty="0">
                <a:solidFill>
                  <a:srgbClr val="2A00FF"/>
                </a:solidFill>
                <a:latin typeface="Calibri" charset="0"/>
                <a:ea typeface="Calibri" charset="0"/>
                <a:cs typeface="Calibri" charset="0"/>
              </a:rPr>
              <a:t>"Suzi"</a:t>
            </a:r>
            <a:r>
              <a:rPr lang="en-US" b="1" dirty="0">
                <a:solidFill>
                  <a:srgbClr val="000000"/>
                </a:solidFill>
                <a:latin typeface="Calibri" charset="0"/>
                <a:ea typeface="Calibri" charset="0"/>
                <a:cs typeface="Calibri" charset="0"/>
              </a:rPr>
              <a:t>,</a:t>
            </a:r>
            <a:r>
              <a:rPr lang="en-US" b="1" dirty="0">
                <a:solidFill>
                  <a:srgbClr val="2A00FF"/>
                </a:solidFill>
                <a:latin typeface="Calibri" charset="0"/>
                <a:ea typeface="Calibri" charset="0"/>
                <a:cs typeface="Calibri" charset="0"/>
              </a:rPr>
              <a:t>"QA"</a:t>
            </a:r>
            <a:r>
              <a:rPr lang="en-US" b="1" dirty="0">
                <a:solidFill>
                  <a:srgbClr val="000000"/>
                </a:solidFill>
                <a:latin typeface="Calibri" charset="0"/>
                <a:ea typeface="Calibri" charset="0"/>
                <a:cs typeface="Calibri" charset="0"/>
              </a:rPr>
              <a:t>,878787),</a:t>
            </a:r>
          </a:p>
          <a:p>
            <a:r>
              <a:rPr lang="en-US" b="1" dirty="0">
                <a:solidFill>
                  <a:srgbClr val="7F0055"/>
                </a:solidFill>
                <a:latin typeface="Calibri" charset="0"/>
                <a:ea typeface="Calibri" charset="0"/>
                <a:cs typeface="Calibri" charset="0"/>
              </a:rPr>
              <a:t>			new</a:t>
            </a:r>
            <a:r>
              <a:rPr lang="en-US" b="1" dirty="0">
                <a:solidFill>
                  <a:srgbClr val="000000"/>
                </a:solidFill>
                <a:latin typeface="Calibri" charset="0"/>
                <a:ea typeface="Calibri" charset="0"/>
                <a:cs typeface="Calibri" charset="0"/>
              </a:rPr>
              <a:t> Employee(</a:t>
            </a:r>
            <a:r>
              <a:rPr lang="en-US" b="1" dirty="0">
                <a:solidFill>
                  <a:srgbClr val="2A00FF"/>
                </a:solidFill>
                <a:latin typeface="Calibri" charset="0"/>
                <a:ea typeface="Calibri" charset="0"/>
                <a:cs typeface="Calibri" charset="0"/>
              </a:rPr>
              <a:t>"E003"</a:t>
            </a:r>
            <a:r>
              <a:rPr lang="en-US" b="1" dirty="0">
                <a:solidFill>
                  <a:srgbClr val="000000"/>
                </a:solidFill>
                <a:latin typeface="Calibri" charset="0"/>
                <a:ea typeface="Calibri" charset="0"/>
                <a:cs typeface="Calibri" charset="0"/>
              </a:rPr>
              <a:t>,</a:t>
            </a:r>
            <a:r>
              <a:rPr lang="en-US" b="1" dirty="0">
                <a:solidFill>
                  <a:srgbClr val="2A00FF"/>
                </a:solidFill>
                <a:latin typeface="Calibri" charset="0"/>
                <a:ea typeface="Calibri" charset="0"/>
                <a:cs typeface="Calibri" charset="0"/>
              </a:rPr>
              <a:t>"Rihaan"</a:t>
            </a:r>
            <a:r>
              <a:rPr lang="en-US" b="1" dirty="0">
                <a:solidFill>
                  <a:srgbClr val="000000"/>
                </a:solidFill>
                <a:latin typeface="Calibri" charset="0"/>
                <a:ea typeface="Calibri" charset="0"/>
                <a:cs typeface="Calibri" charset="0"/>
              </a:rPr>
              <a:t>,</a:t>
            </a:r>
            <a:r>
              <a:rPr lang="en-US" b="1" dirty="0">
                <a:solidFill>
                  <a:srgbClr val="2A00FF"/>
                </a:solidFill>
                <a:latin typeface="Calibri" charset="0"/>
                <a:ea typeface="Calibri" charset="0"/>
                <a:cs typeface="Calibri" charset="0"/>
              </a:rPr>
              <a:t>"tester"</a:t>
            </a:r>
            <a:r>
              <a:rPr lang="en-US" b="1" dirty="0">
                <a:solidFill>
                  <a:srgbClr val="000000"/>
                </a:solidFill>
                <a:latin typeface="Calibri" charset="0"/>
                <a:ea typeface="Calibri" charset="0"/>
                <a:cs typeface="Calibri" charset="0"/>
              </a:rPr>
              <a:t>,956757));</a:t>
            </a:r>
          </a:p>
          <a:p>
            <a:r>
              <a:rPr lang="en-US" dirty="0">
                <a:solidFill>
                  <a:srgbClr val="000000"/>
                </a:solidFill>
                <a:latin typeface="Calibri" charset="0"/>
                <a:ea typeface="Calibri" charset="0"/>
                <a:cs typeface="Calibri" charset="0"/>
              </a:rPr>
              <a:t>	}</a:t>
            </a:r>
            <a:endParaRPr lang="en-US" dirty="0">
              <a:latin typeface="Calibri" charset="0"/>
              <a:ea typeface="Calibri" charset="0"/>
              <a:cs typeface="Calibri" charset="0"/>
            </a:endParaRPr>
          </a:p>
        </p:txBody>
      </p:sp>
      <p:sp>
        <p:nvSpPr>
          <p:cNvPr id="10" name="Content Placeholder 2"/>
          <p:cNvSpPr txBox="1">
            <a:spLocks/>
          </p:cNvSpPr>
          <p:nvPr/>
        </p:nvSpPr>
        <p:spPr>
          <a:xfrm>
            <a:off x="94053" y="3352800"/>
            <a:ext cx="8621322" cy="483275"/>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Test in browser : http://localhost:8080/employees</a:t>
            </a:r>
          </a:p>
        </p:txBody>
      </p:sp>
    </p:spTree>
    <p:extLst>
      <p:ext uri="{BB962C8B-B14F-4D97-AF65-F5344CB8AC3E}">
        <p14:creationId xmlns:p14="http://schemas.microsoft.com/office/powerpoint/2010/main" val="1208339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Update </a:t>
            </a:r>
            <a:r>
              <a:rPr lang="en-US" dirty="0" err="1"/>
              <a:t>EmployeeConsumer</a:t>
            </a:r>
            <a:endParaRPr lang="en-US" dirty="0"/>
          </a:p>
        </p:txBody>
      </p:sp>
      <p:sp>
        <p:nvSpPr>
          <p:cNvPr id="7" name="Content Placeholder 2"/>
          <p:cNvSpPr txBox="1">
            <a:spLocks/>
          </p:cNvSpPr>
          <p:nvPr/>
        </p:nvSpPr>
        <p:spPr>
          <a:xfrm>
            <a:off x="217878" y="762000"/>
            <a:ext cx="8468922" cy="762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Update the </a:t>
            </a:r>
            <a:r>
              <a:rPr lang="en-US" altLang="en-US" sz="2200" dirty="0" err="1"/>
              <a:t>getEmployee</a:t>
            </a:r>
            <a:r>
              <a:rPr lang="en-US" altLang="en-US" sz="2200" dirty="0"/>
              <a:t> and add an Employee class in the model package: </a:t>
            </a:r>
          </a:p>
          <a:p>
            <a:pPr marL="342900" indent="-342900">
              <a:buFont typeface="Arial" charset="0"/>
              <a:buChar char="•"/>
            </a:pPr>
            <a:endParaRPr lang="en-US" altLang="en-US" sz="2200" dirty="0"/>
          </a:p>
        </p:txBody>
      </p:sp>
      <p:sp>
        <p:nvSpPr>
          <p:cNvPr id="6" name="Rectangle 5"/>
          <p:cNvSpPr/>
          <p:nvPr/>
        </p:nvSpPr>
        <p:spPr>
          <a:xfrm>
            <a:off x="555625" y="1524000"/>
            <a:ext cx="8077200" cy="2031325"/>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RequestMapping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empdetails</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endParaRPr lang="en-US" b="1" dirty="0">
              <a:solidFill>
                <a:srgbClr val="7F0055"/>
              </a:solidFill>
              <a:latin typeface="Calibri" charset="0"/>
              <a:ea typeface="Calibri" charset="0"/>
              <a:cs typeface="Calibri" charset="0"/>
            </a:endParaRP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Employee </a:t>
            </a:r>
            <a:r>
              <a:rPr lang="en-US" b="1" u="sng" dirty="0" err="1">
                <a:solidFill>
                  <a:srgbClr val="000000"/>
                </a:solidFill>
                <a:latin typeface="Calibri" charset="0"/>
                <a:ea typeface="Calibri" charset="0"/>
                <a:cs typeface="Calibri" charset="0"/>
              </a:rPr>
              <a:t>getEmployee</a:t>
            </a:r>
            <a:r>
              <a:rPr lang="en-US" b="1" u="sng" dirty="0">
                <a:solidFill>
                  <a:srgbClr val="000000"/>
                </a:solidFill>
                <a:latin typeface="Calibri" charset="0"/>
                <a:ea typeface="Calibri" charset="0"/>
                <a:cs typeface="Calibri" charset="0"/>
              </a:rPr>
              <a:t>() </a:t>
            </a:r>
            <a:r>
              <a:rPr lang="en-US" b="1" u="sng" dirty="0">
                <a:solidFill>
                  <a:srgbClr val="7F0055"/>
                </a:solidFill>
                <a:latin typeface="Calibri" charset="0"/>
                <a:ea typeface="Calibri" charset="0"/>
                <a:cs typeface="Calibri" charset="0"/>
              </a:rPr>
              <a:t>throws</a:t>
            </a:r>
            <a:r>
              <a:rPr lang="en-US" b="1" u="sng" dirty="0">
                <a:solidFill>
                  <a:srgbClr val="000000"/>
                </a:solidFill>
                <a:latin typeface="Calibri" charset="0"/>
                <a:ea typeface="Calibri" charset="0"/>
                <a:cs typeface="Calibri" charset="0"/>
              </a:rPr>
              <a:t> </a:t>
            </a:r>
            <a:r>
              <a:rPr lang="en-US" b="1" u="sng" dirty="0" err="1">
                <a:solidFill>
                  <a:srgbClr val="000000"/>
                </a:solidFill>
                <a:latin typeface="Calibri" charset="0"/>
                <a:ea typeface="Calibri" charset="0"/>
                <a:cs typeface="Calibri" charset="0"/>
              </a:rPr>
              <a:t>RestClientException</a:t>
            </a:r>
            <a:r>
              <a:rPr lang="en-US" b="1" u="sng" dirty="0">
                <a:solidFill>
                  <a:srgbClr val="000000"/>
                </a:solidFill>
                <a:latin typeface="Calibri" charset="0"/>
                <a:ea typeface="Calibri" charset="0"/>
                <a:cs typeface="Calibri" charset="0"/>
              </a:rPr>
              <a:t>, </a:t>
            </a:r>
            <a:r>
              <a:rPr lang="en-US" b="1" u="sng" dirty="0" err="1">
                <a:solidFill>
                  <a:srgbClr val="000000"/>
                </a:solidFill>
                <a:latin typeface="Calibri" charset="0"/>
                <a:ea typeface="Calibri" charset="0"/>
                <a:cs typeface="Calibri" charset="0"/>
              </a:rPr>
              <a:t>IOException</a:t>
            </a:r>
            <a:r>
              <a:rPr lang="en-US" b="1" u="sng"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String </a:t>
            </a:r>
            <a:r>
              <a:rPr lang="en-US" dirty="0" err="1">
                <a:solidFill>
                  <a:srgbClr val="6A3E3E"/>
                </a:solidFill>
                <a:latin typeface="Calibri" charset="0"/>
                <a:ea typeface="Calibri" charset="0"/>
                <a:cs typeface="Calibri" charset="0"/>
              </a:rPr>
              <a:t>baseUrl</a:t>
            </a:r>
            <a:r>
              <a:rPr lang="en-US" dirty="0">
                <a:solidFill>
                  <a:srgbClr val="000000"/>
                </a:solidFill>
                <a:latin typeface="Calibri" charset="0"/>
                <a:ea typeface="Calibri" charset="0"/>
                <a:cs typeface="Calibri" charset="0"/>
              </a:rPr>
              <a:t> = </a:t>
            </a:r>
            <a:r>
              <a:rPr lang="en-US" dirty="0">
                <a:solidFill>
                  <a:srgbClr val="2A00FF"/>
                </a:solidFill>
                <a:latin typeface="Calibri" charset="0"/>
                <a:ea typeface="Calibri" charset="0"/>
                <a:cs typeface="Calibri" charset="0"/>
              </a:rPr>
              <a:t>"http://localhost:8080/employee"</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RestTemplate</a:t>
            </a:r>
            <a:r>
              <a:rPr lang="en-US" dirty="0">
                <a:solidFill>
                  <a:srgbClr val="000000"/>
                </a:solidFill>
                <a:latin typeface="Calibri" charset="0"/>
                <a:ea typeface="Calibri" charset="0"/>
                <a:cs typeface="Calibri" charset="0"/>
              </a:rPr>
              <a:t> </a:t>
            </a:r>
            <a:r>
              <a:rPr lang="en-US" dirty="0" err="1">
                <a:solidFill>
                  <a:srgbClr val="6A3E3E"/>
                </a:solidFill>
                <a:latin typeface="Calibri" charset="0"/>
                <a:ea typeface="Calibri" charset="0"/>
                <a:cs typeface="Calibri" charset="0"/>
              </a:rPr>
              <a:t>restTemplate</a:t>
            </a:r>
            <a:r>
              <a:rPr lang="en-US" dirty="0">
                <a:solidFill>
                  <a:srgbClr val="000000"/>
                </a:solidFill>
                <a:latin typeface="Calibri" charset="0"/>
                <a:ea typeface="Calibri" charset="0"/>
                <a:cs typeface="Calibri" charset="0"/>
              </a:rPr>
              <a:t> =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a:t>Employee </a:t>
            </a:r>
            <a:r>
              <a:rPr lang="en-US" u="sng" dirty="0" err="1"/>
              <a:t>emp</a:t>
            </a:r>
            <a:r>
              <a:rPr lang="en-US" u="sng" dirty="0"/>
              <a:t> = </a:t>
            </a:r>
            <a:r>
              <a:rPr lang="en-US" u="sng" dirty="0" err="1"/>
              <a:t>restTemplate.getForObject</a:t>
            </a:r>
            <a:r>
              <a:rPr lang="en-US" u="sng" dirty="0"/>
              <a:t>(</a:t>
            </a:r>
            <a:r>
              <a:rPr lang="en-US" u="sng" dirty="0" err="1"/>
              <a:t>baseUrl</a:t>
            </a:r>
            <a:r>
              <a:rPr lang="en-US" u="sng" dirty="0"/>
              <a:t>, </a:t>
            </a:r>
            <a:r>
              <a:rPr lang="en-US" u="sng" dirty="0" err="1"/>
              <a:t>Employee.</a:t>
            </a:r>
            <a:r>
              <a:rPr lang="en-US" b="1" u="sng" dirty="0" err="1"/>
              <a:t>class</a:t>
            </a:r>
            <a:r>
              <a:rPr lang="en-US" b="1" u="sng" dirty="0"/>
              <a:t>);</a:t>
            </a:r>
            <a:r>
              <a:rPr lang="en-US" dirty="0">
                <a:solidFill>
                  <a:srgbClr val="000000"/>
                </a:solidFill>
                <a:latin typeface="Calibri" charset="0"/>
                <a:ea typeface="Calibri" charset="0"/>
                <a:cs typeface="Calibri" charset="0"/>
              </a:rPr>
              <a:t>	</a:t>
            </a:r>
            <a:r>
              <a:rPr lang="en-US" b="1" i="1" dirty="0">
                <a:solidFill>
                  <a:srgbClr val="0000C0"/>
                </a:solidFill>
                <a:latin typeface="Calibri" charset="0"/>
                <a:ea typeface="Calibri" charset="0"/>
                <a:cs typeface="Calibri" charset="0"/>
              </a:rPr>
              <a:t>return </a:t>
            </a:r>
            <a:r>
              <a:rPr lang="en-US" b="1" i="1" dirty="0" err="1">
                <a:solidFill>
                  <a:srgbClr val="6A3E3E"/>
                </a:solidFill>
                <a:latin typeface="Calibri" charset="0"/>
                <a:ea typeface="Calibri" charset="0"/>
                <a:cs typeface="Calibri" charset="0"/>
              </a:rPr>
              <a:t>emp</a:t>
            </a:r>
            <a:r>
              <a:rPr lang="en-US" b="1" i="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a:t>
            </a:r>
          </a:p>
        </p:txBody>
      </p:sp>
      <p:sp>
        <p:nvSpPr>
          <p:cNvPr id="9" name="Content Placeholder 2"/>
          <p:cNvSpPr txBox="1">
            <a:spLocks/>
          </p:cNvSpPr>
          <p:nvPr/>
        </p:nvSpPr>
        <p:spPr>
          <a:xfrm>
            <a:off x="217878" y="3657600"/>
            <a:ext cx="8545122" cy="4572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Add a method to get list </a:t>
            </a:r>
            <a:r>
              <a:rPr lang="en-US" altLang="en-US" sz="2200"/>
              <a:t>of employees:</a:t>
            </a:r>
            <a:endParaRPr lang="en-US" altLang="en-US" sz="2200" dirty="0"/>
          </a:p>
        </p:txBody>
      </p:sp>
      <p:sp>
        <p:nvSpPr>
          <p:cNvPr id="3" name="Rectangle 2"/>
          <p:cNvSpPr/>
          <p:nvPr/>
        </p:nvSpPr>
        <p:spPr>
          <a:xfrm>
            <a:off x="533400" y="4114800"/>
            <a:ext cx="8077200" cy="2585323"/>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RequestMapping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emps</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List&lt;Employee&gt; </a:t>
            </a:r>
            <a:r>
              <a:rPr lang="en-US" b="1" dirty="0" err="1">
                <a:solidFill>
                  <a:srgbClr val="000000"/>
                </a:solidFill>
                <a:latin typeface="Calibri" charset="0"/>
                <a:ea typeface="Calibri" charset="0"/>
                <a:cs typeface="Calibri" charset="0"/>
              </a:rPr>
              <a:t>getAllEmployees</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throws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RestClientException</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IOException</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String </a:t>
            </a:r>
            <a:r>
              <a:rPr lang="en-US" dirty="0" err="1">
                <a:solidFill>
                  <a:srgbClr val="6A3E3E"/>
                </a:solidFill>
                <a:latin typeface="Calibri" charset="0"/>
                <a:ea typeface="Calibri" charset="0"/>
                <a:cs typeface="Calibri" charset="0"/>
              </a:rPr>
              <a:t>baseUrl</a:t>
            </a:r>
            <a:r>
              <a:rPr lang="en-US" dirty="0">
                <a:solidFill>
                  <a:srgbClr val="000000"/>
                </a:solidFill>
                <a:latin typeface="Calibri" charset="0"/>
                <a:ea typeface="Calibri" charset="0"/>
                <a:cs typeface="Calibri" charset="0"/>
              </a:rPr>
              <a:t> = </a:t>
            </a:r>
            <a:r>
              <a:rPr lang="en-US" dirty="0">
                <a:solidFill>
                  <a:srgbClr val="2A00FF"/>
                </a:solidFill>
                <a:latin typeface="Calibri" charset="0"/>
                <a:ea typeface="Calibri" charset="0"/>
                <a:cs typeface="Calibri" charset="0"/>
              </a:rPr>
              <a:t>"http://localhost:8080/employees"</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RestTemplate</a:t>
            </a:r>
            <a:r>
              <a:rPr lang="en-US" dirty="0">
                <a:solidFill>
                  <a:srgbClr val="000000"/>
                </a:solidFill>
                <a:latin typeface="Calibri" charset="0"/>
                <a:ea typeface="Calibri" charset="0"/>
                <a:cs typeface="Calibri" charset="0"/>
              </a:rPr>
              <a:t> </a:t>
            </a:r>
            <a:r>
              <a:rPr lang="en-US" dirty="0" err="1">
                <a:solidFill>
                  <a:srgbClr val="6A3E3E"/>
                </a:solidFill>
                <a:latin typeface="Calibri" charset="0"/>
                <a:ea typeface="Calibri" charset="0"/>
                <a:cs typeface="Calibri" charset="0"/>
              </a:rPr>
              <a:t>restTemplate</a:t>
            </a:r>
            <a:r>
              <a:rPr lang="en-US" dirty="0">
                <a:solidFill>
                  <a:srgbClr val="000000"/>
                </a:solidFill>
                <a:latin typeface="Calibri" charset="0"/>
                <a:ea typeface="Calibri" charset="0"/>
                <a:cs typeface="Calibri" charset="0"/>
              </a:rPr>
              <a:t> =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ResponseEntity</a:t>
            </a:r>
            <a:r>
              <a:rPr lang="en-US" dirty="0">
                <a:solidFill>
                  <a:srgbClr val="000000"/>
                </a:solidFill>
                <a:latin typeface="Calibri" charset="0"/>
                <a:ea typeface="Calibri" charset="0"/>
                <a:cs typeface="Calibri" charset="0"/>
              </a:rPr>
              <a:t>&lt;List&lt;Employee&gt;&gt; </a:t>
            </a:r>
            <a:r>
              <a:rPr lang="en-US" dirty="0">
                <a:solidFill>
                  <a:srgbClr val="6A3E3E"/>
                </a:solidFill>
                <a:latin typeface="Calibri" charset="0"/>
                <a:ea typeface="Calibri" charset="0"/>
                <a:cs typeface="Calibri" charset="0"/>
              </a:rPr>
              <a:t>response</a:t>
            </a:r>
            <a:r>
              <a:rPr lang="en-US" dirty="0">
                <a:solidFill>
                  <a:srgbClr val="000000"/>
                </a:solidFill>
                <a:latin typeface="Calibri" charset="0"/>
                <a:ea typeface="Calibri" charset="0"/>
                <a:cs typeface="Calibri" charset="0"/>
              </a:rPr>
              <a:t>= </a:t>
            </a:r>
            <a:r>
              <a:rPr lang="en-US" dirty="0" err="1">
                <a:solidFill>
                  <a:srgbClr val="6A3E3E"/>
                </a:solidFill>
                <a:latin typeface="Calibri" charset="0"/>
                <a:ea typeface="Calibri" charset="0"/>
                <a:cs typeface="Calibri" charset="0"/>
              </a:rPr>
              <a:t>restTemplate</a:t>
            </a:r>
            <a:r>
              <a:rPr lang="en-US" dirty="0" err="1">
                <a:solidFill>
                  <a:srgbClr val="000000"/>
                </a:solidFill>
                <a:latin typeface="Calibri" charset="0"/>
                <a:ea typeface="Calibri" charset="0"/>
                <a:cs typeface="Calibri" charset="0"/>
              </a:rPr>
              <a:t>.exchange</a:t>
            </a:r>
            <a:r>
              <a:rPr lang="en-US" dirty="0">
                <a:solidFill>
                  <a:srgbClr val="000000"/>
                </a:solidFill>
                <a:latin typeface="Calibri" charset="0"/>
                <a:ea typeface="Calibri" charset="0"/>
                <a:cs typeface="Calibri" charset="0"/>
              </a:rPr>
              <a:t> 			(</a:t>
            </a:r>
            <a:r>
              <a:rPr lang="en-US" dirty="0" err="1">
                <a:solidFill>
                  <a:srgbClr val="6A3E3E"/>
                </a:solidFill>
                <a:latin typeface="Calibri" charset="0"/>
                <a:ea typeface="Calibri" charset="0"/>
                <a:cs typeface="Calibri" charset="0"/>
              </a:rPr>
              <a:t>baseUrl</a:t>
            </a:r>
            <a:r>
              <a:rPr lang="en-US" dirty="0">
                <a:solidFill>
                  <a:srgbClr val="6A3E3E"/>
                </a:solidFill>
                <a:latin typeface="Calibri" charset="0"/>
                <a:ea typeface="Calibri" charset="0"/>
                <a:cs typeface="Calibri" charset="0"/>
              </a:rPr>
              <a:t> </a:t>
            </a:r>
            <a:r>
              <a:rPr lang="en-US" dirty="0">
                <a:solidFill>
                  <a:srgbClr val="000000"/>
                </a:solidFill>
                <a:latin typeface="Calibri" charset="0"/>
                <a:ea typeface="Calibri" charset="0"/>
                <a:cs typeface="Calibri" charset="0"/>
              </a:rPr>
              <a:t>,</a:t>
            </a:r>
            <a:r>
              <a:rPr lang="en-US" dirty="0" err="1">
                <a:solidFill>
                  <a:srgbClr val="000000"/>
                </a:solidFill>
                <a:latin typeface="Calibri" charset="0"/>
                <a:ea typeface="Calibri" charset="0"/>
                <a:cs typeface="Calibri" charset="0"/>
              </a:rPr>
              <a:t>HttpMethod.</a:t>
            </a:r>
            <a:r>
              <a:rPr lang="en-US" b="1" i="1" dirty="0" err="1">
                <a:solidFill>
                  <a:srgbClr val="0000C0"/>
                </a:solidFill>
                <a:latin typeface="Calibri" charset="0"/>
                <a:ea typeface="Calibri" charset="0"/>
                <a:cs typeface="Calibri" charset="0"/>
              </a:rPr>
              <a:t>GET</a:t>
            </a:r>
            <a:r>
              <a:rPr lang="en-US" b="1" i="1" dirty="0">
                <a:solidFill>
                  <a:srgbClr val="000000"/>
                </a:solidFill>
                <a:latin typeface="Calibri" charset="0"/>
                <a:ea typeface="Calibri" charset="0"/>
                <a:cs typeface="Calibri" charset="0"/>
              </a:rPr>
              <a:t>, </a:t>
            </a:r>
            <a:r>
              <a:rPr lang="en-US" b="1" i="1" dirty="0">
                <a:solidFill>
                  <a:srgbClr val="7F0055"/>
                </a:solidFill>
                <a:latin typeface="Calibri" charset="0"/>
                <a:ea typeface="Calibri" charset="0"/>
                <a:cs typeface="Calibri" charset="0"/>
              </a:rPr>
              <a:t>null</a:t>
            </a:r>
            <a:r>
              <a:rPr lang="en-US" b="1" i="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ParameterizedTypeReference</a:t>
            </a:r>
            <a:r>
              <a:rPr lang="en-US" b="1" dirty="0">
                <a:solidFill>
                  <a:srgbClr val="000000"/>
                </a:solidFill>
                <a:latin typeface="Calibri" charset="0"/>
                <a:ea typeface="Calibri" charset="0"/>
                <a:cs typeface="Calibri" charset="0"/>
              </a:rPr>
              <a:t>&lt;List&lt;Employee&gt;&gt;(){});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err="1">
                <a:solidFill>
                  <a:srgbClr val="6A3E3E"/>
                </a:solidFill>
                <a:latin typeface="Calibri" charset="0"/>
                <a:ea typeface="Calibri" charset="0"/>
                <a:cs typeface="Calibri" charset="0"/>
              </a:rPr>
              <a:t>response</a:t>
            </a:r>
            <a:r>
              <a:rPr lang="en-US" b="1" dirty="0" err="1">
                <a:solidFill>
                  <a:srgbClr val="000000"/>
                </a:solidFill>
                <a:latin typeface="Calibri" charset="0"/>
                <a:ea typeface="Calibri" charset="0"/>
                <a:cs typeface="Calibri" charset="0"/>
              </a:rPr>
              <a:t>.getBody</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endParaRPr lang="en-US" dirty="0">
              <a:latin typeface="Calibri" charset="0"/>
              <a:ea typeface="Calibri" charset="0"/>
              <a:cs typeface="Calibri" charset="0"/>
            </a:endParaRPr>
          </a:p>
        </p:txBody>
      </p:sp>
      <p:cxnSp>
        <p:nvCxnSpPr>
          <p:cNvPr id="5" name="Straight Arrow Connector 4"/>
          <p:cNvCxnSpPr/>
          <p:nvPr/>
        </p:nvCxnSpPr>
        <p:spPr>
          <a:xfrm flipH="1">
            <a:off x="1828800" y="1371600"/>
            <a:ext cx="609600" cy="5334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a:xfrm>
            <a:off x="2335639" y="1149052"/>
            <a:ext cx="1341457" cy="369332"/>
          </a:xfrm>
          <a:prstGeom prst="rect">
            <a:avLst/>
          </a:prstGeom>
          <a:noFill/>
        </p:spPr>
        <p:txBody>
          <a:bodyPr wrap="none" rtlCol="0">
            <a:spAutoFit/>
          </a:bodyPr>
          <a:lstStyle/>
          <a:p>
            <a:r>
              <a:rPr lang="en-US" b="1" dirty="0">
                <a:solidFill>
                  <a:srgbClr val="FF0000"/>
                </a:solidFill>
              </a:rPr>
              <a:t>Return Type</a:t>
            </a:r>
          </a:p>
        </p:txBody>
      </p:sp>
      <p:cxnSp>
        <p:nvCxnSpPr>
          <p:cNvPr id="10" name="Straight Arrow Connector 9"/>
          <p:cNvCxnSpPr/>
          <p:nvPr/>
        </p:nvCxnSpPr>
        <p:spPr>
          <a:xfrm>
            <a:off x="533400" y="2667000"/>
            <a:ext cx="990600" cy="1539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flipH="1" flipV="1">
            <a:off x="2743200" y="3189549"/>
            <a:ext cx="609600" cy="21842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9163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Points To Note</a:t>
            </a:r>
          </a:p>
        </p:txBody>
      </p:sp>
      <p:sp>
        <p:nvSpPr>
          <p:cNvPr id="43010" name="Content Placeholder 2"/>
          <p:cNvSpPr>
            <a:spLocks noGrp="1"/>
          </p:cNvSpPr>
          <p:nvPr>
            <p:ph idx="1"/>
          </p:nvPr>
        </p:nvSpPr>
        <p:spPr>
          <a:xfrm>
            <a:off x="360363" y="732472"/>
            <a:ext cx="8097837" cy="1219200"/>
          </a:xfrm>
        </p:spPr>
        <p:txBody>
          <a:bodyPr>
            <a:normAutofit/>
          </a:bodyPr>
          <a:lstStyle/>
          <a:p>
            <a:pPr marL="342900" indent="-342900">
              <a:buFont typeface="Arial" charset="0"/>
              <a:buChar char="•"/>
            </a:pPr>
            <a:r>
              <a:rPr lang="en-US" altLang="en-US" sz="2200" dirty="0" err="1"/>
              <a:t>RestTemplate</a:t>
            </a:r>
            <a:r>
              <a:rPr lang="en-US" altLang="en-US" sz="2200" dirty="0"/>
              <a:t> object created inside the method. Move the creation in the configuration file</a:t>
            </a:r>
          </a:p>
          <a:p>
            <a:pPr marL="342900" indent="-342900">
              <a:buFont typeface="Arial" charset="0"/>
              <a:buChar char="•"/>
            </a:pPr>
            <a:r>
              <a:rPr lang="en-US" altLang="en-US" sz="2200" dirty="0"/>
              <a:t>Add the following in class with main() method:</a:t>
            </a:r>
          </a:p>
        </p:txBody>
      </p:sp>
      <p:sp>
        <p:nvSpPr>
          <p:cNvPr id="4" name="Rectangle 3"/>
          <p:cNvSpPr/>
          <p:nvPr/>
        </p:nvSpPr>
        <p:spPr>
          <a:xfrm>
            <a:off x="1981200" y="2000071"/>
            <a:ext cx="4114800" cy="1200329"/>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@Bean</a:t>
            </a: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getRestTemplate</a:t>
            </a:r>
            <a:r>
              <a:rPr lang="en-US" b="1" dirty="0">
                <a:solidFill>
                  <a:srgbClr val="000000"/>
                </a:solidFill>
                <a:latin typeface="Calibri" charset="0"/>
                <a:ea typeface="Calibri" charset="0"/>
                <a:cs typeface="Calibri" charset="0"/>
              </a:rPr>
              <a:t>() </a:t>
            </a:r>
            <a:r>
              <a:rPr lang="en-US" dirty="0">
                <a:solidFill>
                  <a:srgbClr val="000000"/>
                </a:solidFill>
                <a:latin typeface="Calibri" charset="0"/>
                <a:ea typeface="Calibri" charset="0"/>
                <a:cs typeface="Calibri" charset="0"/>
              </a:rPr>
              <a:t>{</a:t>
            </a:r>
          </a:p>
          <a:p>
            <a:r>
              <a:rPr lang="en-US" b="1" dirty="0">
                <a:solidFill>
                  <a:srgbClr val="7F0055"/>
                </a:solidFill>
                <a:latin typeface="Calibri" charset="0"/>
                <a:ea typeface="Calibri" charset="0"/>
                <a:cs typeface="Calibri" charset="0"/>
              </a:rPr>
              <a:t>	return</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
        <p:nvSpPr>
          <p:cNvPr id="7" name="Content Placeholder 2"/>
          <p:cNvSpPr txBox="1">
            <a:spLocks/>
          </p:cNvSpPr>
          <p:nvPr/>
        </p:nvSpPr>
        <p:spPr>
          <a:xfrm>
            <a:off x="217878" y="3429000"/>
            <a:ext cx="8786422" cy="1676400"/>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Code</a:t>
            </a:r>
            <a:r>
              <a:rPr lang="en-US" sz="2400" dirty="0"/>
              <a:t> is verbose when using </a:t>
            </a:r>
            <a:r>
              <a:rPr lang="en-US" sz="2400" dirty="0" err="1"/>
              <a:t>ParameterizedTypeReference</a:t>
            </a:r>
            <a:r>
              <a:rPr lang="en-US" sz="2400" dirty="0"/>
              <a:t> </a:t>
            </a:r>
          </a:p>
          <a:p>
            <a:pPr marL="342900" indent="-342900">
              <a:buFont typeface="Arial" charset="0"/>
              <a:buChar char="•"/>
            </a:pPr>
            <a:r>
              <a:rPr lang="en-US" sz="2400" dirty="0"/>
              <a:t>Some APIs will return a top-level object that contains the list of employees instead of returning the list directly. </a:t>
            </a:r>
          </a:p>
          <a:p>
            <a:pPr marL="342900" indent="-342900">
              <a:buFont typeface="Arial" charset="0"/>
              <a:buChar char="•"/>
            </a:pPr>
            <a:r>
              <a:rPr lang="en-US" sz="2400" dirty="0"/>
              <a:t>To handle this situation, we can use a wrapper class that contains the list of employees </a:t>
            </a:r>
          </a:p>
          <a:p>
            <a:pPr marL="342900" indent="-342900">
              <a:buFont typeface="Arial" charset="0"/>
              <a:buChar char="•"/>
            </a:pPr>
            <a:endParaRPr lang="en-US" sz="2400" dirty="0"/>
          </a:p>
          <a:p>
            <a:pPr marL="342900" indent="-342900">
              <a:buFont typeface="Arial" charset="0"/>
              <a:buChar char="•"/>
            </a:pPr>
            <a:endParaRPr lang="en-US" altLang="en-US" sz="2200" dirty="0"/>
          </a:p>
        </p:txBody>
      </p:sp>
    </p:spTree>
    <p:extLst>
      <p:ext uri="{BB962C8B-B14F-4D97-AF65-F5344CB8AC3E}">
        <p14:creationId xmlns:p14="http://schemas.microsoft.com/office/powerpoint/2010/main" val="2060413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Wrapper class</a:t>
            </a:r>
          </a:p>
        </p:txBody>
      </p:sp>
      <p:sp>
        <p:nvSpPr>
          <p:cNvPr id="43010" name="Content Placeholder 2"/>
          <p:cNvSpPr>
            <a:spLocks noGrp="1"/>
          </p:cNvSpPr>
          <p:nvPr>
            <p:ph idx="1"/>
          </p:nvPr>
        </p:nvSpPr>
        <p:spPr>
          <a:xfrm>
            <a:off x="360363" y="732471"/>
            <a:ext cx="8643937" cy="564517"/>
          </a:xfrm>
        </p:spPr>
        <p:txBody>
          <a:bodyPr>
            <a:normAutofit fontScale="85000" lnSpcReduction="20000"/>
          </a:bodyPr>
          <a:lstStyle/>
          <a:p>
            <a:pPr marL="342900" indent="-342900">
              <a:buFont typeface="Arial" charset="0"/>
              <a:buChar char="•"/>
            </a:pPr>
            <a:r>
              <a:rPr lang="en-US" altLang="en-US" sz="2200" dirty="0"/>
              <a:t>Create a wrapper class to return list of employees in </a:t>
            </a:r>
            <a:r>
              <a:rPr lang="en-US" altLang="en-US" sz="2200" dirty="0" err="1"/>
              <a:t>EmployeeProducer</a:t>
            </a:r>
            <a:r>
              <a:rPr lang="en-US" altLang="en-US" sz="2200" dirty="0"/>
              <a:t> and </a:t>
            </a:r>
            <a:r>
              <a:rPr lang="en-US" altLang="en-US" sz="2200" dirty="0" err="1"/>
              <a:t>EmployeeConsumer</a:t>
            </a:r>
            <a:r>
              <a:rPr lang="en-US" altLang="en-US" sz="2200" dirty="0"/>
              <a:t> both :</a:t>
            </a:r>
          </a:p>
        </p:txBody>
      </p:sp>
      <p:sp>
        <p:nvSpPr>
          <p:cNvPr id="7" name="Content Placeholder 2"/>
          <p:cNvSpPr txBox="1">
            <a:spLocks/>
          </p:cNvSpPr>
          <p:nvPr/>
        </p:nvSpPr>
        <p:spPr>
          <a:xfrm>
            <a:off x="360363" y="3200400"/>
            <a:ext cx="8174037" cy="381000"/>
          </a:xfrm>
          <a:prstGeom prst="rect">
            <a:avLst/>
          </a:prstGeom>
        </p:spPr>
        <p:txBody>
          <a:bodyPr vert="horz" lIns="91440" tIns="45720" rIns="91440" bIns="45720" rtlCol="0">
            <a:normAutofit fontScale="92500" lnSpcReduction="10000"/>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Update methods in </a:t>
            </a:r>
            <a:r>
              <a:rPr lang="en-US" altLang="en-US" sz="2200" dirty="0" err="1"/>
              <a:t>EmployeeProducer</a:t>
            </a:r>
            <a:r>
              <a:rPr lang="en-US" altLang="en-US" sz="2200" dirty="0"/>
              <a:t> and Consumer :</a:t>
            </a:r>
          </a:p>
        </p:txBody>
      </p:sp>
      <p:sp>
        <p:nvSpPr>
          <p:cNvPr id="3" name="Rectangle 2"/>
          <p:cNvSpPr/>
          <p:nvPr/>
        </p:nvSpPr>
        <p:spPr>
          <a:xfrm>
            <a:off x="914400" y="1219200"/>
            <a:ext cx="6781800" cy="2031325"/>
          </a:xfrm>
          <a:prstGeom prst="rect">
            <a:avLst/>
          </a:prstGeom>
        </p:spPr>
        <p:txBody>
          <a:bodyPr wrap="square">
            <a:spAutoFit/>
          </a:bodyPr>
          <a:lstStyle/>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class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EmployeeList</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private</a:t>
            </a:r>
            <a:r>
              <a:rPr lang="en-US" b="1" dirty="0">
                <a:solidFill>
                  <a:srgbClr val="000000"/>
                </a:solidFill>
                <a:latin typeface="Calibri" charset="0"/>
                <a:ea typeface="Calibri" charset="0"/>
                <a:cs typeface="Calibri" charset="0"/>
              </a:rPr>
              <a:t> List&lt;Employee&gt; </a:t>
            </a:r>
            <a:r>
              <a:rPr lang="en-US" b="1" dirty="0">
                <a:solidFill>
                  <a:srgbClr val="0000C0"/>
                </a:solidFill>
                <a:latin typeface="Calibri" charset="0"/>
                <a:ea typeface="Calibri" charset="0"/>
                <a:cs typeface="Calibri" charset="0"/>
              </a:rPr>
              <a:t>employees</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List&lt;Employee&gt; </a:t>
            </a:r>
            <a:r>
              <a:rPr lang="en-US" b="1" dirty="0" err="1">
                <a:solidFill>
                  <a:srgbClr val="000000"/>
                </a:solidFill>
                <a:latin typeface="Calibri" charset="0"/>
                <a:ea typeface="Calibri" charset="0"/>
                <a:cs typeface="Calibri" charset="0"/>
              </a:rPr>
              <a:t>getEmployees</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a:solidFill>
                  <a:srgbClr val="0000C0"/>
                </a:solidFill>
                <a:latin typeface="Calibri" charset="0"/>
                <a:ea typeface="Calibri" charset="0"/>
                <a:cs typeface="Calibri" charset="0"/>
              </a:rPr>
              <a:t>employees</a:t>
            </a:r>
            <a:r>
              <a:rPr lang="en-US" b="1"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void</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setEmployees</a:t>
            </a:r>
            <a:r>
              <a:rPr lang="en-US" b="1" dirty="0">
                <a:solidFill>
                  <a:srgbClr val="000000"/>
                </a:solidFill>
                <a:latin typeface="Calibri" charset="0"/>
                <a:ea typeface="Calibri" charset="0"/>
                <a:cs typeface="Calibri" charset="0"/>
              </a:rPr>
              <a:t>(List&lt;Employee&gt; </a:t>
            </a:r>
            <a:r>
              <a:rPr lang="en-US" b="1" dirty="0">
                <a:solidFill>
                  <a:srgbClr val="6A3E3E"/>
                </a:solidFill>
                <a:latin typeface="Calibri" charset="0"/>
                <a:ea typeface="Calibri" charset="0"/>
                <a:cs typeface="Calibri" charset="0"/>
              </a:rPr>
              <a:t>employees</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err="1">
                <a:solidFill>
                  <a:srgbClr val="7F0055"/>
                </a:solidFill>
                <a:latin typeface="Calibri" charset="0"/>
                <a:ea typeface="Calibri" charset="0"/>
                <a:cs typeface="Calibri" charset="0"/>
              </a:rPr>
              <a:t>this</a:t>
            </a:r>
            <a:r>
              <a:rPr lang="en-US" b="1" dirty="0" err="1">
                <a:solidFill>
                  <a:srgbClr val="000000"/>
                </a:solidFill>
                <a:latin typeface="Calibri" charset="0"/>
                <a:ea typeface="Calibri" charset="0"/>
                <a:cs typeface="Calibri" charset="0"/>
              </a:rPr>
              <a:t>.</a:t>
            </a:r>
            <a:r>
              <a:rPr lang="en-US" b="1" dirty="0" err="1">
                <a:solidFill>
                  <a:srgbClr val="0000C0"/>
                </a:solidFill>
                <a:latin typeface="Calibri" charset="0"/>
                <a:ea typeface="Calibri" charset="0"/>
                <a:cs typeface="Calibri" charset="0"/>
              </a:rPr>
              <a:t>employees</a:t>
            </a:r>
            <a:r>
              <a:rPr lang="en-US" b="1" dirty="0">
                <a:solidFill>
                  <a:srgbClr val="000000"/>
                </a:solidFill>
                <a:latin typeface="Calibri" charset="0"/>
                <a:ea typeface="Calibri" charset="0"/>
                <a:cs typeface="Calibri" charset="0"/>
              </a:rPr>
              <a:t> = </a:t>
            </a:r>
            <a:r>
              <a:rPr lang="en-US" b="1" dirty="0">
                <a:solidFill>
                  <a:srgbClr val="6A3E3E"/>
                </a:solidFill>
                <a:latin typeface="Calibri" charset="0"/>
                <a:ea typeface="Calibri" charset="0"/>
                <a:cs typeface="Calibri" charset="0"/>
              </a:rPr>
              <a:t>employees</a:t>
            </a:r>
            <a:r>
              <a:rPr lang="en-US" b="1"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
        <p:nvSpPr>
          <p:cNvPr id="5" name="Rectangle 4"/>
          <p:cNvSpPr/>
          <p:nvPr/>
        </p:nvSpPr>
        <p:spPr>
          <a:xfrm>
            <a:off x="64228" y="3657600"/>
            <a:ext cx="4583972" cy="2554545"/>
          </a:xfrm>
          <a:prstGeom prst="rect">
            <a:avLst/>
          </a:prstGeom>
          <a:ln>
            <a:solidFill>
              <a:schemeClr val="accent1"/>
            </a:solidFill>
          </a:ln>
        </p:spPr>
        <p:txBody>
          <a:bodyPr wrap="square">
            <a:spAutoFit/>
          </a:bodyPr>
          <a:lstStyle/>
          <a:p>
            <a:r>
              <a:rPr lang="en-US" sz="1600" dirty="0">
                <a:solidFill>
                  <a:srgbClr val="646464"/>
                </a:solidFill>
                <a:latin typeface="Calibri" charset="0"/>
                <a:ea typeface="Calibri" charset="0"/>
                <a:cs typeface="Calibri" charset="0"/>
              </a:rPr>
              <a:t>@</a:t>
            </a:r>
            <a:r>
              <a:rPr lang="en-US" sz="1600" dirty="0" err="1">
                <a:solidFill>
                  <a:srgbClr val="646464"/>
                </a:solidFill>
                <a:latin typeface="Calibri" charset="0"/>
                <a:ea typeface="Calibri" charset="0"/>
                <a:cs typeface="Calibri" charset="0"/>
              </a:rPr>
              <a:t>GetMapping</a:t>
            </a:r>
            <a:r>
              <a:rPr lang="en-US" sz="1600" dirty="0">
                <a:solidFill>
                  <a:srgbClr val="000000"/>
                </a:solidFill>
                <a:latin typeface="Calibri" charset="0"/>
                <a:ea typeface="Calibri" charset="0"/>
                <a:cs typeface="Calibri" charset="0"/>
              </a:rPr>
              <a:t>(</a:t>
            </a:r>
            <a:r>
              <a:rPr lang="en-US" sz="1600" dirty="0">
                <a:solidFill>
                  <a:srgbClr val="2A00FF"/>
                </a:solidFill>
                <a:latin typeface="Calibri" charset="0"/>
                <a:ea typeface="Calibri" charset="0"/>
                <a:cs typeface="Calibri" charset="0"/>
              </a:rPr>
              <a:t>"/employees"</a:t>
            </a:r>
            <a:r>
              <a:rPr lang="en-US" sz="1600" dirty="0">
                <a:solidFill>
                  <a:srgbClr val="000000"/>
                </a:solidFill>
                <a:latin typeface="Calibri" charset="0"/>
                <a:ea typeface="Calibri" charset="0"/>
                <a:cs typeface="Calibri" charset="0"/>
              </a:rPr>
              <a:t>)</a:t>
            </a:r>
          </a:p>
          <a:p>
            <a:r>
              <a:rPr lang="en-US" sz="1600" b="1" dirty="0">
                <a:solidFill>
                  <a:srgbClr val="7F0055"/>
                </a:solidFill>
                <a:latin typeface="Calibri" charset="0"/>
                <a:ea typeface="Calibri" charset="0"/>
                <a:cs typeface="Calibri" charset="0"/>
              </a:rPr>
              <a:t>public</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EmployeeList</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getEmployees</a:t>
            </a:r>
            <a:r>
              <a:rPr lang="en-US" sz="1600" b="1" dirty="0">
                <a:solidFill>
                  <a:srgbClr val="000000"/>
                </a:solidFill>
                <a:latin typeface="Calibri" charset="0"/>
                <a:ea typeface="Calibri" charset="0"/>
                <a:cs typeface="Calibri" charset="0"/>
              </a:rPr>
              <a:t>()</a:t>
            </a:r>
            <a:r>
              <a:rPr lang="en-US" sz="1600" dirty="0">
                <a:solidFill>
                  <a:srgbClr val="000000"/>
                </a:solidFill>
                <a:latin typeface="Calibri" charset="0"/>
                <a:ea typeface="Calibri" charset="0"/>
                <a:cs typeface="Calibri" charset="0"/>
              </a:rPr>
              <a:t>{</a:t>
            </a:r>
          </a:p>
          <a:p>
            <a:r>
              <a:rPr lang="en-US" sz="1600" dirty="0" err="1">
                <a:solidFill>
                  <a:srgbClr val="000000"/>
                </a:solidFill>
                <a:latin typeface="Calibri" charset="0"/>
                <a:ea typeface="Calibri" charset="0"/>
                <a:cs typeface="Calibri" charset="0"/>
              </a:rPr>
              <a:t>EmployeeList</a:t>
            </a:r>
            <a:r>
              <a:rPr lang="en-US" sz="1600" dirty="0">
                <a:solidFill>
                  <a:srgbClr val="000000"/>
                </a:solidFill>
                <a:latin typeface="Calibri" charset="0"/>
                <a:ea typeface="Calibri" charset="0"/>
                <a:cs typeface="Calibri" charset="0"/>
              </a:rPr>
              <a:t> </a:t>
            </a:r>
            <a:r>
              <a:rPr lang="en-US" sz="1600" dirty="0">
                <a:solidFill>
                  <a:srgbClr val="6A3E3E"/>
                </a:solidFill>
                <a:latin typeface="Calibri" charset="0"/>
                <a:ea typeface="Calibri" charset="0"/>
                <a:cs typeface="Calibri" charset="0"/>
              </a:rPr>
              <a:t>list</a:t>
            </a:r>
            <a:r>
              <a:rPr lang="en-US" sz="1600" dirty="0">
                <a:solidFill>
                  <a:srgbClr val="000000"/>
                </a:solidFill>
                <a:latin typeface="Calibri" charset="0"/>
                <a:ea typeface="Calibri" charset="0"/>
                <a:cs typeface="Calibri" charset="0"/>
              </a:rPr>
              <a:t> = </a:t>
            </a:r>
            <a:r>
              <a:rPr lang="en-US" sz="1600" b="1" dirty="0">
                <a:solidFill>
                  <a:srgbClr val="7F0055"/>
                </a:solidFill>
                <a:latin typeface="Calibri" charset="0"/>
                <a:ea typeface="Calibri" charset="0"/>
                <a:cs typeface="Calibri" charset="0"/>
              </a:rPr>
              <a:t>new</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EmployeeList</a:t>
            </a:r>
            <a:r>
              <a:rPr lang="en-US" sz="1600" b="1" dirty="0">
                <a:solidFill>
                  <a:srgbClr val="000000"/>
                </a:solidFill>
                <a:latin typeface="Calibri" charset="0"/>
                <a:ea typeface="Calibri" charset="0"/>
                <a:cs typeface="Calibri" charset="0"/>
              </a:rPr>
              <a:t>();</a:t>
            </a:r>
          </a:p>
          <a:p>
            <a:r>
              <a:rPr lang="en-US" sz="1600" dirty="0">
                <a:solidFill>
                  <a:srgbClr val="000000"/>
                </a:solidFill>
                <a:latin typeface="Calibri" charset="0"/>
                <a:ea typeface="Calibri" charset="0"/>
                <a:cs typeface="Calibri" charset="0"/>
              </a:rPr>
              <a:t>List&lt;Employee&gt; </a:t>
            </a:r>
            <a:r>
              <a:rPr lang="en-US" sz="1600" dirty="0" err="1">
                <a:solidFill>
                  <a:srgbClr val="6A3E3E"/>
                </a:solidFill>
                <a:latin typeface="Calibri" charset="0"/>
                <a:ea typeface="Calibri" charset="0"/>
                <a:cs typeface="Calibri" charset="0"/>
              </a:rPr>
              <a:t>emps</a:t>
            </a:r>
            <a:r>
              <a:rPr lang="en-US" sz="1600" dirty="0">
                <a:solidFill>
                  <a:srgbClr val="000000"/>
                </a:solidFill>
                <a:latin typeface="Calibri" charset="0"/>
                <a:ea typeface="Calibri" charset="0"/>
                <a:cs typeface="Calibri" charset="0"/>
              </a:rPr>
              <a:t> = </a:t>
            </a:r>
            <a:r>
              <a:rPr lang="en-US" sz="1600" dirty="0" err="1">
                <a:solidFill>
                  <a:srgbClr val="000000"/>
                </a:solidFill>
                <a:latin typeface="Calibri" charset="0"/>
                <a:ea typeface="Calibri" charset="0"/>
                <a:cs typeface="Calibri" charset="0"/>
              </a:rPr>
              <a:t>Arrays.</a:t>
            </a:r>
            <a:r>
              <a:rPr lang="en-US" sz="1600" i="1" dirty="0" err="1">
                <a:solidFill>
                  <a:srgbClr val="000000"/>
                </a:solidFill>
                <a:latin typeface="Calibri" charset="0"/>
                <a:ea typeface="Calibri" charset="0"/>
                <a:cs typeface="Calibri" charset="0"/>
              </a:rPr>
              <a:t>asList</a:t>
            </a:r>
            <a:r>
              <a:rPr lang="en-US" sz="1600" i="1" dirty="0">
                <a:solidFill>
                  <a:srgbClr val="000000"/>
                </a:solidFill>
                <a:latin typeface="Calibri" charset="0"/>
                <a:ea typeface="Calibri" charset="0"/>
                <a:cs typeface="Calibri" charset="0"/>
              </a:rPr>
              <a:t>(</a:t>
            </a:r>
            <a:r>
              <a:rPr lang="en-US" sz="1600" b="1" i="1" dirty="0">
                <a:solidFill>
                  <a:srgbClr val="7F0055"/>
                </a:solidFill>
                <a:latin typeface="Calibri" charset="0"/>
                <a:ea typeface="Calibri" charset="0"/>
                <a:cs typeface="Calibri" charset="0"/>
              </a:rPr>
              <a:t>new</a:t>
            </a:r>
            <a:r>
              <a:rPr lang="en-US" sz="1600" b="1" i="1" dirty="0">
                <a:solidFill>
                  <a:srgbClr val="000000"/>
                </a:solidFill>
                <a:latin typeface="Calibri" charset="0"/>
                <a:ea typeface="Calibri" charset="0"/>
                <a:cs typeface="Calibri" charset="0"/>
              </a:rPr>
              <a:t> Employee(</a:t>
            </a:r>
            <a:r>
              <a:rPr lang="en-US" sz="1600" b="1" i="1" dirty="0">
                <a:solidFill>
                  <a:srgbClr val="2A00FF"/>
                </a:solidFill>
                <a:latin typeface="Calibri" charset="0"/>
                <a:ea typeface="Calibri" charset="0"/>
                <a:cs typeface="Calibri" charset="0"/>
              </a:rPr>
              <a:t>"E001"</a:t>
            </a:r>
            <a:r>
              <a:rPr lang="en-US" sz="1600" b="1" i="1" dirty="0">
                <a:solidFill>
                  <a:srgbClr val="000000"/>
                </a:solidFill>
                <a:latin typeface="Calibri" charset="0"/>
                <a:ea typeface="Calibri" charset="0"/>
                <a:cs typeface="Calibri" charset="0"/>
              </a:rPr>
              <a:t>,</a:t>
            </a:r>
            <a:r>
              <a:rPr lang="en-US" sz="1600" b="1" i="1" dirty="0">
                <a:solidFill>
                  <a:srgbClr val="2A00FF"/>
                </a:solidFill>
                <a:latin typeface="Calibri" charset="0"/>
                <a:ea typeface="Calibri" charset="0"/>
                <a:cs typeface="Calibri" charset="0"/>
              </a:rPr>
              <a:t>"Shalini"</a:t>
            </a:r>
            <a:r>
              <a:rPr lang="en-US" sz="1600" b="1" i="1" dirty="0">
                <a:solidFill>
                  <a:srgbClr val="000000"/>
                </a:solidFill>
                <a:latin typeface="Calibri" charset="0"/>
                <a:ea typeface="Calibri" charset="0"/>
                <a:cs typeface="Calibri" charset="0"/>
              </a:rPr>
              <a:t>,</a:t>
            </a:r>
            <a:r>
              <a:rPr lang="en-US" sz="1600" b="1" i="1" dirty="0">
                <a:solidFill>
                  <a:srgbClr val="2A00FF"/>
                </a:solidFill>
                <a:latin typeface="Calibri" charset="0"/>
                <a:ea typeface="Calibri" charset="0"/>
                <a:cs typeface="Calibri" charset="0"/>
              </a:rPr>
              <a:t>"developer"</a:t>
            </a:r>
            <a:r>
              <a:rPr lang="en-US" sz="1600" b="1" i="1" dirty="0">
                <a:solidFill>
                  <a:srgbClr val="000000"/>
                </a:solidFill>
                <a:latin typeface="Calibri" charset="0"/>
                <a:ea typeface="Calibri" charset="0"/>
                <a:cs typeface="Calibri" charset="0"/>
              </a:rPr>
              <a:t>,2323123),</a:t>
            </a:r>
          </a:p>
          <a:p>
            <a:r>
              <a:rPr lang="en-US" sz="1600" b="1" dirty="0">
                <a:solidFill>
                  <a:srgbClr val="7F0055"/>
                </a:solidFill>
                <a:latin typeface="Calibri" charset="0"/>
                <a:ea typeface="Calibri" charset="0"/>
                <a:cs typeface="Calibri" charset="0"/>
              </a:rPr>
              <a:t>new</a:t>
            </a:r>
            <a:r>
              <a:rPr lang="en-US" sz="1600" b="1" dirty="0">
                <a:solidFill>
                  <a:srgbClr val="000000"/>
                </a:solidFill>
                <a:latin typeface="Calibri" charset="0"/>
                <a:ea typeface="Calibri" charset="0"/>
                <a:cs typeface="Calibri" charset="0"/>
              </a:rPr>
              <a:t> Employee(</a:t>
            </a:r>
            <a:r>
              <a:rPr lang="en-US" sz="1600" b="1" dirty="0">
                <a:solidFill>
                  <a:srgbClr val="2A00FF"/>
                </a:solidFill>
                <a:latin typeface="Calibri" charset="0"/>
                <a:ea typeface="Calibri" charset="0"/>
                <a:cs typeface="Calibri" charset="0"/>
              </a:rPr>
              <a:t>"E002"</a:t>
            </a:r>
            <a:r>
              <a:rPr lang="en-US" sz="1600" b="1" dirty="0">
                <a:solidFill>
                  <a:srgbClr val="000000"/>
                </a:solidFill>
                <a:latin typeface="Calibri" charset="0"/>
                <a:ea typeface="Calibri" charset="0"/>
                <a:cs typeface="Calibri" charset="0"/>
              </a:rPr>
              <a:t>,</a:t>
            </a:r>
            <a:r>
              <a:rPr lang="en-US" sz="1600" b="1" dirty="0">
                <a:solidFill>
                  <a:srgbClr val="2A00FF"/>
                </a:solidFill>
                <a:latin typeface="Calibri" charset="0"/>
                <a:ea typeface="Calibri" charset="0"/>
                <a:cs typeface="Calibri" charset="0"/>
              </a:rPr>
              <a:t>"Suzi"</a:t>
            </a:r>
            <a:r>
              <a:rPr lang="en-US" sz="1600" b="1" dirty="0">
                <a:solidFill>
                  <a:srgbClr val="000000"/>
                </a:solidFill>
                <a:latin typeface="Calibri" charset="0"/>
                <a:ea typeface="Calibri" charset="0"/>
                <a:cs typeface="Calibri" charset="0"/>
              </a:rPr>
              <a:t>,</a:t>
            </a:r>
            <a:r>
              <a:rPr lang="en-US" sz="1600" b="1" dirty="0">
                <a:solidFill>
                  <a:srgbClr val="2A00FF"/>
                </a:solidFill>
                <a:latin typeface="Calibri" charset="0"/>
                <a:ea typeface="Calibri" charset="0"/>
                <a:cs typeface="Calibri" charset="0"/>
              </a:rPr>
              <a:t>"QA"</a:t>
            </a:r>
            <a:r>
              <a:rPr lang="en-US" sz="1600" b="1" dirty="0">
                <a:solidFill>
                  <a:srgbClr val="000000"/>
                </a:solidFill>
                <a:latin typeface="Calibri" charset="0"/>
                <a:ea typeface="Calibri" charset="0"/>
                <a:cs typeface="Calibri" charset="0"/>
              </a:rPr>
              <a:t>,878787),</a:t>
            </a:r>
          </a:p>
          <a:p>
            <a:r>
              <a:rPr lang="en-US" sz="1600" b="1" dirty="0">
                <a:solidFill>
                  <a:srgbClr val="7F0055"/>
                </a:solidFill>
                <a:latin typeface="Calibri" charset="0"/>
                <a:ea typeface="Calibri" charset="0"/>
                <a:cs typeface="Calibri" charset="0"/>
              </a:rPr>
              <a:t>new</a:t>
            </a:r>
            <a:r>
              <a:rPr lang="en-US" sz="1600" b="1" dirty="0">
                <a:solidFill>
                  <a:srgbClr val="000000"/>
                </a:solidFill>
                <a:latin typeface="Calibri" charset="0"/>
                <a:ea typeface="Calibri" charset="0"/>
                <a:cs typeface="Calibri" charset="0"/>
              </a:rPr>
              <a:t> Employee(</a:t>
            </a:r>
            <a:r>
              <a:rPr lang="en-US" sz="1600" b="1" dirty="0">
                <a:solidFill>
                  <a:srgbClr val="2A00FF"/>
                </a:solidFill>
                <a:latin typeface="Calibri" charset="0"/>
                <a:ea typeface="Calibri" charset="0"/>
                <a:cs typeface="Calibri" charset="0"/>
              </a:rPr>
              <a:t>"E003"</a:t>
            </a:r>
            <a:r>
              <a:rPr lang="en-US" sz="1600" b="1" dirty="0">
                <a:solidFill>
                  <a:srgbClr val="000000"/>
                </a:solidFill>
                <a:latin typeface="Calibri" charset="0"/>
                <a:ea typeface="Calibri" charset="0"/>
                <a:cs typeface="Calibri" charset="0"/>
              </a:rPr>
              <a:t>,</a:t>
            </a:r>
            <a:r>
              <a:rPr lang="en-US" sz="1600" b="1" dirty="0">
                <a:solidFill>
                  <a:srgbClr val="2A00FF"/>
                </a:solidFill>
                <a:latin typeface="Calibri" charset="0"/>
                <a:ea typeface="Calibri" charset="0"/>
                <a:cs typeface="Calibri" charset="0"/>
              </a:rPr>
              <a:t>"Rihaan"</a:t>
            </a:r>
            <a:r>
              <a:rPr lang="en-US" sz="1600" b="1" dirty="0">
                <a:solidFill>
                  <a:srgbClr val="000000"/>
                </a:solidFill>
                <a:latin typeface="Calibri" charset="0"/>
                <a:ea typeface="Calibri" charset="0"/>
                <a:cs typeface="Calibri" charset="0"/>
              </a:rPr>
              <a:t>,</a:t>
            </a:r>
            <a:r>
              <a:rPr lang="en-US" sz="1600" b="1" dirty="0">
                <a:solidFill>
                  <a:srgbClr val="2A00FF"/>
                </a:solidFill>
                <a:latin typeface="Calibri" charset="0"/>
                <a:ea typeface="Calibri" charset="0"/>
                <a:cs typeface="Calibri" charset="0"/>
              </a:rPr>
              <a:t>"tester"</a:t>
            </a:r>
            <a:r>
              <a:rPr lang="en-US" sz="1600" b="1" dirty="0">
                <a:solidFill>
                  <a:srgbClr val="000000"/>
                </a:solidFill>
                <a:latin typeface="Calibri" charset="0"/>
                <a:ea typeface="Calibri" charset="0"/>
                <a:cs typeface="Calibri" charset="0"/>
              </a:rPr>
              <a:t>,956757));</a:t>
            </a:r>
          </a:p>
          <a:p>
            <a:r>
              <a:rPr lang="en-US" sz="1600" dirty="0" err="1">
                <a:solidFill>
                  <a:srgbClr val="6A3E3E"/>
                </a:solidFill>
                <a:latin typeface="Calibri" charset="0"/>
                <a:ea typeface="Calibri" charset="0"/>
                <a:cs typeface="Calibri" charset="0"/>
              </a:rPr>
              <a:t>list</a:t>
            </a:r>
            <a:r>
              <a:rPr lang="en-US" sz="1600" dirty="0" err="1">
                <a:solidFill>
                  <a:srgbClr val="000000"/>
                </a:solidFill>
                <a:latin typeface="Calibri" charset="0"/>
                <a:ea typeface="Calibri" charset="0"/>
                <a:cs typeface="Calibri" charset="0"/>
              </a:rPr>
              <a:t>.setEmployees</a:t>
            </a:r>
            <a:r>
              <a:rPr lang="en-US" sz="1600" dirty="0">
                <a:solidFill>
                  <a:srgbClr val="000000"/>
                </a:solidFill>
                <a:latin typeface="Calibri" charset="0"/>
                <a:ea typeface="Calibri" charset="0"/>
                <a:cs typeface="Calibri" charset="0"/>
              </a:rPr>
              <a:t>(</a:t>
            </a:r>
            <a:r>
              <a:rPr lang="en-US" sz="1600" dirty="0" err="1">
                <a:solidFill>
                  <a:srgbClr val="6A3E3E"/>
                </a:solidFill>
                <a:latin typeface="Calibri" charset="0"/>
                <a:ea typeface="Calibri" charset="0"/>
                <a:cs typeface="Calibri" charset="0"/>
              </a:rPr>
              <a:t>emps</a:t>
            </a:r>
            <a:r>
              <a:rPr lang="en-US" sz="1600" dirty="0">
                <a:solidFill>
                  <a:srgbClr val="000000"/>
                </a:solidFill>
                <a:latin typeface="Calibri" charset="0"/>
                <a:ea typeface="Calibri" charset="0"/>
                <a:cs typeface="Calibri" charset="0"/>
              </a:rPr>
              <a:t>);</a:t>
            </a:r>
          </a:p>
          <a:p>
            <a:r>
              <a:rPr lang="en-US" sz="1600" b="1" dirty="0">
                <a:solidFill>
                  <a:srgbClr val="7F0055"/>
                </a:solidFill>
                <a:latin typeface="Calibri" charset="0"/>
                <a:ea typeface="Calibri" charset="0"/>
                <a:cs typeface="Calibri" charset="0"/>
              </a:rPr>
              <a:t>return</a:t>
            </a:r>
            <a:r>
              <a:rPr lang="en-US" sz="1600" b="1" dirty="0">
                <a:solidFill>
                  <a:srgbClr val="000000"/>
                </a:solidFill>
                <a:latin typeface="Calibri" charset="0"/>
                <a:ea typeface="Calibri" charset="0"/>
                <a:cs typeface="Calibri" charset="0"/>
              </a:rPr>
              <a:t> </a:t>
            </a:r>
            <a:r>
              <a:rPr lang="en-US" sz="1600" b="1" dirty="0">
                <a:solidFill>
                  <a:srgbClr val="6A3E3E"/>
                </a:solidFill>
                <a:latin typeface="Calibri" charset="0"/>
                <a:ea typeface="Calibri" charset="0"/>
                <a:cs typeface="Calibri" charset="0"/>
              </a:rPr>
              <a:t>list</a:t>
            </a:r>
            <a:r>
              <a:rPr lang="en-US" sz="1600" b="1" dirty="0">
                <a:solidFill>
                  <a:srgbClr val="000000"/>
                </a:solidFill>
                <a:latin typeface="Calibri" charset="0"/>
                <a:ea typeface="Calibri" charset="0"/>
                <a:cs typeface="Calibri" charset="0"/>
              </a:rPr>
              <a:t>; </a:t>
            </a:r>
          </a:p>
          <a:p>
            <a:r>
              <a:rPr lang="en-US" sz="1600" dirty="0">
                <a:solidFill>
                  <a:srgbClr val="000000"/>
                </a:solidFill>
                <a:latin typeface="Calibri" charset="0"/>
                <a:ea typeface="Calibri" charset="0"/>
                <a:cs typeface="Calibri" charset="0"/>
              </a:rPr>
              <a:t>}</a:t>
            </a:r>
            <a:endParaRPr lang="en-US" sz="1600" dirty="0">
              <a:latin typeface="Calibri" charset="0"/>
              <a:ea typeface="Calibri" charset="0"/>
              <a:cs typeface="Calibri" charset="0"/>
            </a:endParaRPr>
          </a:p>
        </p:txBody>
      </p:sp>
      <p:sp>
        <p:nvSpPr>
          <p:cNvPr id="6" name="Rectangle 5"/>
          <p:cNvSpPr/>
          <p:nvPr/>
        </p:nvSpPr>
        <p:spPr>
          <a:xfrm>
            <a:off x="4682331" y="3630443"/>
            <a:ext cx="4572000" cy="2554545"/>
          </a:xfrm>
          <a:prstGeom prst="rect">
            <a:avLst/>
          </a:prstGeom>
          <a:ln>
            <a:solidFill>
              <a:schemeClr val="accent1"/>
            </a:solidFill>
          </a:ln>
        </p:spPr>
        <p:txBody>
          <a:bodyPr>
            <a:spAutoFit/>
          </a:bodyPr>
          <a:lstStyle/>
          <a:p>
            <a:r>
              <a:rPr lang="en-US" sz="1600" dirty="0">
                <a:solidFill>
                  <a:srgbClr val="646464"/>
                </a:solidFill>
                <a:latin typeface="Calibri" charset="0"/>
                <a:ea typeface="Calibri" charset="0"/>
                <a:cs typeface="Calibri" charset="0"/>
              </a:rPr>
              <a:t>@</a:t>
            </a:r>
            <a:r>
              <a:rPr lang="en-US" sz="1600" dirty="0" err="1">
                <a:solidFill>
                  <a:srgbClr val="646464"/>
                </a:solidFill>
                <a:latin typeface="Calibri" charset="0"/>
                <a:ea typeface="Calibri" charset="0"/>
                <a:cs typeface="Calibri" charset="0"/>
              </a:rPr>
              <a:t>RequestMapping</a:t>
            </a:r>
            <a:r>
              <a:rPr lang="en-US" sz="1600" dirty="0">
                <a:solidFill>
                  <a:srgbClr val="000000"/>
                </a:solidFill>
                <a:latin typeface="Calibri" charset="0"/>
                <a:ea typeface="Calibri" charset="0"/>
                <a:cs typeface="Calibri" charset="0"/>
              </a:rPr>
              <a:t>(</a:t>
            </a:r>
            <a:r>
              <a:rPr lang="en-US" sz="1600" dirty="0">
                <a:solidFill>
                  <a:srgbClr val="2A00FF"/>
                </a:solidFill>
                <a:latin typeface="Calibri" charset="0"/>
                <a:ea typeface="Calibri" charset="0"/>
                <a:cs typeface="Calibri" charset="0"/>
              </a:rPr>
              <a:t>"/</a:t>
            </a:r>
            <a:r>
              <a:rPr lang="en-US" sz="1600" dirty="0" err="1">
                <a:solidFill>
                  <a:srgbClr val="2A00FF"/>
                </a:solidFill>
                <a:latin typeface="Calibri" charset="0"/>
                <a:ea typeface="Calibri" charset="0"/>
                <a:cs typeface="Calibri" charset="0"/>
              </a:rPr>
              <a:t>emps</a:t>
            </a:r>
            <a:r>
              <a:rPr lang="en-US" sz="1600" dirty="0">
                <a:solidFill>
                  <a:srgbClr val="2A00FF"/>
                </a:solidFill>
                <a:latin typeface="Calibri" charset="0"/>
                <a:ea typeface="Calibri" charset="0"/>
                <a:cs typeface="Calibri" charset="0"/>
              </a:rPr>
              <a:t>"</a:t>
            </a:r>
            <a:r>
              <a:rPr lang="en-US" sz="1600" dirty="0">
                <a:solidFill>
                  <a:srgbClr val="000000"/>
                </a:solidFill>
                <a:latin typeface="Calibri" charset="0"/>
                <a:ea typeface="Calibri" charset="0"/>
                <a:cs typeface="Calibri" charset="0"/>
              </a:rPr>
              <a:t>)</a:t>
            </a:r>
          </a:p>
          <a:p>
            <a:r>
              <a:rPr lang="en-US" sz="1600" b="1" dirty="0">
                <a:solidFill>
                  <a:srgbClr val="7F0055"/>
                </a:solidFill>
                <a:latin typeface="Calibri" charset="0"/>
                <a:ea typeface="Calibri" charset="0"/>
                <a:cs typeface="Calibri" charset="0"/>
              </a:rPr>
              <a:t>public</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EmployeeList</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getAllEmployees</a:t>
            </a:r>
            <a:r>
              <a:rPr lang="en-US" sz="1600" b="1" dirty="0">
                <a:solidFill>
                  <a:srgbClr val="000000"/>
                </a:solidFill>
                <a:latin typeface="Calibri" charset="0"/>
                <a:ea typeface="Calibri" charset="0"/>
                <a:cs typeface="Calibri" charset="0"/>
              </a:rPr>
              <a:t>() </a:t>
            </a:r>
            <a:r>
              <a:rPr lang="en-US" sz="1600" b="1" dirty="0">
                <a:solidFill>
                  <a:srgbClr val="7F0055"/>
                </a:solidFill>
                <a:latin typeface="Calibri" charset="0"/>
                <a:ea typeface="Calibri" charset="0"/>
                <a:cs typeface="Calibri" charset="0"/>
              </a:rPr>
              <a:t>throws</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RestClientException</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IOException</a:t>
            </a:r>
            <a:r>
              <a:rPr lang="en-US" sz="1600" b="1" dirty="0">
                <a:solidFill>
                  <a:srgbClr val="000000"/>
                </a:solidFill>
                <a:latin typeface="Calibri" charset="0"/>
                <a:ea typeface="Calibri" charset="0"/>
                <a:cs typeface="Calibri" charset="0"/>
              </a:rPr>
              <a:t> {</a:t>
            </a:r>
          </a:p>
          <a:p>
            <a:r>
              <a:rPr lang="en-US" sz="1600" dirty="0">
                <a:solidFill>
                  <a:srgbClr val="000000"/>
                </a:solidFill>
                <a:latin typeface="Calibri" charset="0"/>
                <a:ea typeface="Calibri" charset="0"/>
                <a:cs typeface="Calibri" charset="0"/>
              </a:rPr>
              <a:t>String </a:t>
            </a:r>
            <a:r>
              <a:rPr lang="en-US" sz="1600" dirty="0" err="1">
                <a:solidFill>
                  <a:srgbClr val="6A3E3E"/>
                </a:solidFill>
                <a:latin typeface="Calibri" charset="0"/>
                <a:ea typeface="Calibri" charset="0"/>
                <a:cs typeface="Calibri" charset="0"/>
              </a:rPr>
              <a:t>baseUrl</a:t>
            </a:r>
            <a:r>
              <a:rPr lang="en-US" sz="1600" dirty="0">
                <a:solidFill>
                  <a:srgbClr val="000000"/>
                </a:solidFill>
                <a:latin typeface="Calibri" charset="0"/>
                <a:ea typeface="Calibri" charset="0"/>
                <a:cs typeface="Calibri" charset="0"/>
              </a:rPr>
              <a:t> = </a:t>
            </a:r>
            <a:r>
              <a:rPr lang="en-US" sz="1600" dirty="0">
                <a:solidFill>
                  <a:srgbClr val="2A00FF"/>
                </a:solidFill>
                <a:latin typeface="Calibri" charset="0"/>
                <a:ea typeface="Calibri" charset="0"/>
                <a:cs typeface="Calibri" charset="0"/>
              </a:rPr>
              <a:t>"http://localhost:8080/</a:t>
            </a:r>
            <a:r>
              <a:rPr lang="en-US" sz="1600" dirty="0" err="1">
                <a:solidFill>
                  <a:srgbClr val="2A00FF"/>
                </a:solidFill>
                <a:latin typeface="Calibri" charset="0"/>
                <a:ea typeface="Calibri" charset="0"/>
                <a:cs typeface="Calibri" charset="0"/>
              </a:rPr>
              <a:t>employeess</a:t>
            </a:r>
            <a:r>
              <a:rPr lang="en-US" sz="1600" dirty="0">
                <a:solidFill>
                  <a:srgbClr val="2A00FF"/>
                </a:solidFill>
                <a:latin typeface="Calibri" charset="0"/>
                <a:ea typeface="Calibri" charset="0"/>
                <a:cs typeface="Calibri" charset="0"/>
              </a:rPr>
              <a:t>"</a:t>
            </a:r>
            <a:r>
              <a:rPr lang="en-US" sz="1600" dirty="0">
                <a:solidFill>
                  <a:srgbClr val="000000"/>
                </a:solidFill>
                <a:latin typeface="Calibri" charset="0"/>
                <a:ea typeface="Calibri" charset="0"/>
                <a:cs typeface="Calibri" charset="0"/>
              </a:rPr>
              <a:t>;</a:t>
            </a:r>
          </a:p>
          <a:p>
            <a:r>
              <a:rPr lang="en-US" sz="1600" dirty="0" err="1">
                <a:solidFill>
                  <a:srgbClr val="000000"/>
                </a:solidFill>
                <a:latin typeface="Calibri" charset="0"/>
                <a:ea typeface="Calibri" charset="0"/>
                <a:cs typeface="Calibri" charset="0"/>
              </a:rPr>
              <a:t>RestTemplate</a:t>
            </a:r>
            <a:r>
              <a:rPr lang="en-US" sz="1600" dirty="0">
                <a:solidFill>
                  <a:srgbClr val="000000"/>
                </a:solidFill>
                <a:latin typeface="Calibri" charset="0"/>
                <a:ea typeface="Calibri" charset="0"/>
                <a:cs typeface="Calibri" charset="0"/>
              </a:rPr>
              <a:t> </a:t>
            </a:r>
            <a:r>
              <a:rPr lang="en-US" sz="1600" dirty="0" err="1">
                <a:solidFill>
                  <a:srgbClr val="6A3E3E"/>
                </a:solidFill>
                <a:latin typeface="Calibri" charset="0"/>
                <a:ea typeface="Calibri" charset="0"/>
                <a:cs typeface="Calibri" charset="0"/>
              </a:rPr>
              <a:t>restTemplate</a:t>
            </a:r>
            <a:r>
              <a:rPr lang="en-US" sz="1600" dirty="0">
                <a:solidFill>
                  <a:srgbClr val="000000"/>
                </a:solidFill>
                <a:latin typeface="Calibri" charset="0"/>
                <a:ea typeface="Calibri" charset="0"/>
                <a:cs typeface="Calibri" charset="0"/>
              </a:rPr>
              <a:t> = </a:t>
            </a:r>
            <a:r>
              <a:rPr lang="en-US" sz="1600" b="1" dirty="0">
                <a:solidFill>
                  <a:srgbClr val="7F0055"/>
                </a:solidFill>
                <a:latin typeface="Calibri" charset="0"/>
                <a:ea typeface="Calibri" charset="0"/>
                <a:cs typeface="Calibri" charset="0"/>
              </a:rPr>
              <a:t>new</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RestTemplate</a:t>
            </a:r>
            <a:r>
              <a:rPr lang="en-US" sz="1600" b="1" dirty="0">
                <a:solidFill>
                  <a:srgbClr val="000000"/>
                </a:solidFill>
                <a:latin typeface="Calibri" charset="0"/>
                <a:ea typeface="Calibri" charset="0"/>
                <a:cs typeface="Calibri" charset="0"/>
              </a:rPr>
              <a:t>();</a:t>
            </a:r>
          </a:p>
          <a:p>
            <a:r>
              <a:rPr lang="en-US" sz="1600" dirty="0" err="1">
                <a:solidFill>
                  <a:srgbClr val="000000"/>
                </a:solidFill>
                <a:latin typeface="Calibri" charset="0"/>
                <a:ea typeface="Calibri" charset="0"/>
                <a:cs typeface="Calibri" charset="0"/>
              </a:rPr>
              <a:t>EmployeeList</a:t>
            </a:r>
            <a:r>
              <a:rPr lang="en-US" sz="1600" dirty="0">
                <a:solidFill>
                  <a:srgbClr val="000000"/>
                </a:solidFill>
                <a:latin typeface="Calibri" charset="0"/>
                <a:ea typeface="Calibri" charset="0"/>
                <a:cs typeface="Calibri" charset="0"/>
              </a:rPr>
              <a:t> </a:t>
            </a:r>
            <a:r>
              <a:rPr lang="en-US" sz="1600" dirty="0">
                <a:solidFill>
                  <a:srgbClr val="6A3E3E"/>
                </a:solidFill>
                <a:latin typeface="Calibri" charset="0"/>
                <a:ea typeface="Calibri" charset="0"/>
                <a:cs typeface="Calibri" charset="0"/>
              </a:rPr>
              <a:t>response</a:t>
            </a:r>
            <a:r>
              <a:rPr lang="en-US" sz="1600" dirty="0">
                <a:solidFill>
                  <a:srgbClr val="000000"/>
                </a:solidFill>
                <a:latin typeface="Calibri" charset="0"/>
                <a:ea typeface="Calibri" charset="0"/>
                <a:cs typeface="Calibri" charset="0"/>
              </a:rPr>
              <a:t>= 	</a:t>
            </a:r>
            <a:r>
              <a:rPr lang="en-US" sz="1600" dirty="0" err="1">
                <a:solidFill>
                  <a:srgbClr val="6A3E3E"/>
                </a:solidFill>
                <a:latin typeface="Calibri" charset="0"/>
                <a:ea typeface="Calibri" charset="0"/>
                <a:cs typeface="Calibri" charset="0"/>
              </a:rPr>
              <a:t>restTemplate</a:t>
            </a:r>
            <a:r>
              <a:rPr lang="en-US" sz="1600" dirty="0" err="1">
                <a:solidFill>
                  <a:srgbClr val="000000"/>
                </a:solidFill>
                <a:latin typeface="Calibri" charset="0"/>
                <a:ea typeface="Calibri" charset="0"/>
                <a:cs typeface="Calibri" charset="0"/>
              </a:rPr>
              <a:t>.getForObject</a:t>
            </a:r>
            <a:r>
              <a:rPr lang="en-US" sz="1600" dirty="0">
                <a:solidFill>
                  <a:srgbClr val="000000"/>
                </a:solidFill>
                <a:latin typeface="Calibri" charset="0"/>
                <a:ea typeface="Calibri" charset="0"/>
                <a:cs typeface="Calibri" charset="0"/>
              </a:rPr>
              <a:t>(</a:t>
            </a:r>
            <a:r>
              <a:rPr lang="en-US" sz="1600" dirty="0" err="1">
                <a:solidFill>
                  <a:srgbClr val="6A3E3E"/>
                </a:solidFill>
                <a:latin typeface="Calibri" charset="0"/>
                <a:ea typeface="Calibri" charset="0"/>
                <a:cs typeface="Calibri" charset="0"/>
              </a:rPr>
              <a:t>baseUrl</a:t>
            </a:r>
            <a:r>
              <a:rPr lang="en-US" sz="1600" dirty="0">
                <a:solidFill>
                  <a:srgbClr val="000000"/>
                </a:solidFill>
                <a:latin typeface="Calibri" charset="0"/>
                <a:ea typeface="Calibri" charset="0"/>
                <a:cs typeface="Calibri" charset="0"/>
              </a:rPr>
              <a:t>, 	</a:t>
            </a:r>
            <a:r>
              <a:rPr lang="en-US" sz="1600" dirty="0" err="1">
                <a:solidFill>
                  <a:srgbClr val="000000"/>
                </a:solidFill>
                <a:latin typeface="Calibri" charset="0"/>
                <a:ea typeface="Calibri" charset="0"/>
                <a:cs typeface="Calibri" charset="0"/>
              </a:rPr>
              <a:t>EmployeeList.</a:t>
            </a:r>
            <a:r>
              <a:rPr lang="en-US" sz="1600" b="1" dirty="0" err="1">
                <a:solidFill>
                  <a:srgbClr val="7F0055"/>
                </a:solidFill>
                <a:latin typeface="Calibri" charset="0"/>
                <a:ea typeface="Calibri" charset="0"/>
                <a:cs typeface="Calibri" charset="0"/>
              </a:rPr>
              <a:t>class</a:t>
            </a:r>
            <a:r>
              <a:rPr lang="en-US" sz="1600" b="1" dirty="0">
                <a:solidFill>
                  <a:srgbClr val="000000"/>
                </a:solidFill>
                <a:latin typeface="Calibri" charset="0"/>
                <a:ea typeface="Calibri" charset="0"/>
                <a:cs typeface="Calibri" charset="0"/>
              </a:rPr>
              <a:t>);	</a:t>
            </a:r>
          </a:p>
          <a:p>
            <a:r>
              <a:rPr lang="en-US" sz="1600" b="1" dirty="0">
                <a:solidFill>
                  <a:srgbClr val="7F0055"/>
                </a:solidFill>
                <a:latin typeface="Calibri" charset="0"/>
                <a:ea typeface="Calibri" charset="0"/>
                <a:cs typeface="Calibri" charset="0"/>
              </a:rPr>
              <a:t>return</a:t>
            </a:r>
            <a:r>
              <a:rPr lang="en-US" sz="1600" b="1" dirty="0">
                <a:solidFill>
                  <a:srgbClr val="000000"/>
                </a:solidFill>
                <a:latin typeface="Calibri" charset="0"/>
                <a:ea typeface="Calibri" charset="0"/>
                <a:cs typeface="Calibri" charset="0"/>
              </a:rPr>
              <a:t> </a:t>
            </a:r>
            <a:r>
              <a:rPr lang="en-US" sz="1600" b="1" dirty="0">
                <a:solidFill>
                  <a:srgbClr val="6A3E3E"/>
                </a:solidFill>
                <a:latin typeface="Calibri" charset="0"/>
                <a:ea typeface="Calibri" charset="0"/>
                <a:cs typeface="Calibri" charset="0"/>
              </a:rPr>
              <a:t>response</a:t>
            </a:r>
            <a:r>
              <a:rPr lang="en-US" sz="1600" b="1" dirty="0">
                <a:solidFill>
                  <a:srgbClr val="000000"/>
                </a:solidFill>
                <a:latin typeface="Calibri" charset="0"/>
                <a:ea typeface="Calibri" charset="0"/>
                <a:cs typeface="Calibri" charset="0"/>
              </a:rPr>
              <a:t>;</a:t>
            </a:r>
          </a:p>
          <a:p>
            <a:r>
              <a:rPr lang="en-US" sz="1600" dirty="0">
                <a:solidFill>
                  <a:srgbClr val="000000"/>
                </a:solidFill>
                <a:latin typeface="Calibri" charset="0"/>
                <a:ea typeface="Calibri" charset="0"/>
                <a:cs typeface="Calibri" charset="0"/>
              </a:rPr>
              <a:t>}</a:t>
            </a:r>
            <a:endParaRPr lang="en-US" sz="1600" dirty="0">
              <a:latin typeface="Calibri" charset="0"/>
              <a:ea typeface="Calibri" charset="0"/>
              <a:cs typeface="Calibri" charset="0"/>
            </a:endParaRPr>
          </a:p>
        </p:txBody>
      </p:sp>
    </p:spTree>
    <p:extLst>
      <p:ext uri="{BB962C8B-B14F-4D97-AF65-F5344CB8AC3E}">
        <p14:creationId xmlns:p14="http://schemas.microsoft.com/office/powerpoint/2010/main" val="526293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Issues</a:t>
            </a:r>
          </a:p>
        </p:txBody>
      </p:sp>
      <p:sp>
        <p:nvSpPr>
          <p:cNvPr id="43010" name="Content Placeholder 2"/>
          <p:cNvSpPr>
            <a:spLocks noGrp="1"/>
          </p:cNvSpPr>
          <p:nvPr>
            <p:ph idx="1"/>
          </p:nvPr>
        </p:nvSpPr>
        <p:spPr>
          <a:xfrm>
            <a:off x="360363" y="732471"/>
            <a:ext cx="8643937" cy="2239329"/>
          </a:xfrm>
        </p:spPr>
        <p:txBody>
          <a:bodyPr>
            <a:normAutofit lnSpcReduction="10000"/>
          </a:bodyPr>
          <a:lstStyle/>
          <a:p>
            <a:pPr marL="342900" indent="-342900">
              <a:buFont typeface="Arial" charset="0"/>
              <a:buChar char="•"/>
            </a:pPr>
            <a:r>
              <a:rPr lang="en-US" altLang="en-US" sz="2200" dirty="0"/>
              <a:t>Hard Coded URL’s</a:t>
            </a:r>
          </a:p>
          <a:p>
            <a:pPr marL="342900" indent="-342900">
              <a:buFont typeface="Arial" charset="0"/>
              <a:buChar char="•"/>
            </a:pPr>
            <a:r>
              <a:rPr lang="en-US" altLang="en-US" sz="2200" dirty="0"/>
              <a:t>Code change requires for updates</a:t>
            </a:r>
          </a:p>
          <a:p>
            <a:pPr marL="342900" indent="-342900">
              <a:buFont typeface="Arial" charset="0"/>
              <a:buChar char="•"/>
            </a:pPr>
            <a:r>
              <a:rPr lang="en-US" altLang="en-US" sz="2200" dirty="0"/>
              <a:t>Dynamic </a:t>
            </a:r>
            <a:r>
              <a:rPr lang="en-US" altLang="en-US" sz="2200" dirty="0" err="1"/>
              <a:t>urls</a:t>
            </a:r>
            <a:r>
              <a:rPr lang="en-US" altLang="en-US" sz="2200" dirty="0"/>
              <a:t> in cloud</a:t>
            </a:r>
          </a:p>
          <a:p>
            <a:pPr marL="342900" indent="-342900">
              <a:buFont typeface="Arial" charset="0"/>
              <a:buChar char="•"/>
            </a:pPr>
            <a:r>
              <a:rPr lang="en-US" altLang="en-US" sz="2200" dirty="0"/>
              <a:t>Load Balancing : Multiple instances of same </a:t>
            </a:r>
            <a:r>
              <a:rPr lang="en-US" altLang="en-US" sz="2200" dirty="0" err="1"/>
              <a:t>serice</a:t>
            </a:r>
            <a:endParaRPr lang="en-US" altLang="en-US" sz="2200" dirty="0"/>
          </a:p>
          <a:p>
            <a:pPr marL="342900" indent="-342900">
              <a:buFont typeface="Arial" charset="0"/>
              <a:buChar char="•"/>
            </a:pPr>
            <a:r>
              <a:rPr lang="en-US" altLang="en-US" sz="2200" dirty="0"/>
              <a:t>Multiple Environments</a:t>
            </a:r>
          </a:p>
          <a:p>
            <a:pPr marL="342900" indent="-342900">
              <a:buFont typeface="Arial" charset="0"/>
              <a:buChar char="•"/>
            </a:pPr>
            <a:r>
              <a:rPr lang="en-US" altLang="en-US" sz="2200" dirty="0"/>
              <a:t>Lets understand why hardcoded </a:t>
            </a:r>
            <a:r>
              <a:rPr lang="en-US" altLang="en-US" sz="2200" dirty="0" err="1"/>
              <a:t>url</a:t>
            </a:r>
            <a:r>
              <a:rPr lang="en-US" altLang="en-US" sz="2200" dirty="0"/>
              <a:t> wont work in cloud environment</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1803057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1. Increased Services</a:t>
            </a:r>
          </a:p>
        </p:txBody>
      </p:sp>
      <p:sp>
        <p:nvSpPr>
          <p:cNvPr id="43010" name="Content Placeholder 2"/>
          <p:cNvSpPr>
            <a:spLocks noGrp="1"/>
          </p:cNvSpPr>
          <p:nvPr>
            <p:ph idx="1"/>
          </p:nvPr>
        </p:nvSpPr>
        <p:spPr>
          <a:xfrm>
            <a:off x="360363" y="732471"/>
            <a:ext cx="8643937" cy="2239329"/>
          </a:xfrm>
        </p:spPr>
        <p:txBody>
          <a:bodyPr>
            <a:normAutofit fontScale="92500"/>
          </a:bodyPr>
          <a:lstStyle/>
          <a:p>
            <a:pPr marL="342900" indent="-342900">
              <a:buFont typeface="Arial" charset="0"/>
              <a:buChar char="•"/>
            </a:pPr>
            <a:r>
              <a:rPr lang="en-US" altLang="en-US" sz="2200" dirty="0"/>
              <a:t>Microservice architecture is all about breaking down monoliths into fine grained services. </a:t>
            </a:r>
          </a:p>
          <a:p>
            <a:pPr marL="342900" indent="-342900">
              <a:buFont typeface="Arial" charset="0"/>
              <a:buChar char="•"/>
            </a:pPr>
            <a:r>
              <a:rPr lang="en-US" altLang="en-US" sz="2200" dirty="0"/>
              <a:t>This results in an increased number of services that forms a complex communication mesh. </a:t>
            </a:r>
          </a:p>
          <a:p>
            <a:pPr marL="342900" indent="-342900">
              <a:buFont typeface="Arial" charset="0"/>
              <a:buChar char="•"/>
            </a:pPr>
            <a:r>
              <a:rPr lang="en-US" altLang="en-US" sz="2200" dirty="0"/>
              <a:t>Therefore, it is difficult for one service to maintain the network locations of all the other services, that it has to communicate with, in a property file</a:t>
            </a:r>
          </a:p>
        </p:txBody>
      </p:sp>
      <p:pic>
        <p:nvPicPr>
          <p:cNvPr id="3" name="Picture 2">
            <a:extLst>
              <a:ext uri="{FF2B5EF4-FFF2-40B4-BE49-F238E27FC236}">
                <a16:creationId xmlns:a16="http://schemas.microsoft.com/office/drawing/2014/main" id="{4230C35A-8DCA-694D-8F09-3A4C293B16BD}"/>
              </a:ext>
            </a:extLst>
          </p:cNvPr>
          <p:cNvPicPr>
            <a:picLocks noChangeAspect="1"/>
          </p:cNvPicPr>
          <p:nvPr/>
        </p:nvPicPr>
        <p:blipFill>
          <a:blip r:embed="rId3"/>
          <a:stretch>
            <a:fillRect/>
          </a:stretch>
        </p:blipFill>
        <p:spPr>
          <a:xfrm>
            <a:off x="1143000" y="3429000"/>
            <a:ext cx="6656387" cy="3138011"/>
          </a:xfrm>
          <a:prstGeom prst="rect">
            <a:avLst/>
          </a:prstGeom>
        </p:spPr>
      </p:pic>
    </p:spTree>
    <p:extLst>
      <p:ext uri="{BB962C8B-B14F-4D97-AF65-F5344CB8AC3E}">
        <p14:creationId xmlns:p14="http://schemas.microsoft.com/office/powerpoint/2010/main" val="3435755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IN" dirty="0">
                <a:effectLst/>
              </a:rPr>
              <a:t>2. Dynamically assigned network locations: </a:t>
            </a:r>
            <a:endParaRPr lang="en-US" dirty="0"/>
          </a:p>
        </p:txBody>
      </p:sp>
      <p:sp>
        <p:nvSpPr>
          <p:cNvPr id="43010" name="Content Placeholder 2"/>
          <p:cNvSpPr>
            <a:spLocks noGrp="1"/>
          </p:cNvSpPr>
          <p:nvPr>
            <p:ph idx="1"/>
          </p:nvPr>
        </p:nvSpPr>
        <p:spPr>
          <a:xfrm>
            <a:off x="360363" y="732471"/>
            <a:ext cx="8643937" cy="2239329"/>
          </a:xfrm>
        </p:spPr>
        <p:txBody>
          <a:bodyPr>
            <a:normAutofit fontScale="92500" lnSpcReduction="20000"/>
          </a:bodyPr>
          <a:lstStyle/>
          <a:p>
            <a:pPr marL="342900" indent="-342900">
              <a:buFont typeface="Arial" charset="0"/>
              <a:buChar char="•"/>
            </a:pPr>
            <a:r>
              <a:rPr lang="en-US" altLang="en-US" sz="2000" dirty="0"/>
              <a:t>Microservices are generally deployed in the cloud. Server instances in cloud have dynamically assigned network locations. </a:t>
            </a:r>
          </a:p>
          <a:p>
            <a:pPr marL="342900" indent="-342900">
              <a:buFont typeface="Arial" charset="0"/>
              <a:buChar char="•"/>
            </a:pPr>
            <a:r>
              <a:rPr lang="en-US" altLang="en-US" sz="2000" dirty="0"/>
              <a:t>In addition, due to its basic features such as auto scaling, servers just come and go in cloud. Each time a service is started in a new instance, its network location changes</a:t>
            </a:r>
          </a:p>
          <a:p>
            <a:pPr marL="342900" indent="-342900">
              <a:buFont typeface="Arial" charset="0"/>
              <a:buChar char="•"/>
            </a:pPr>
            <a:r>
              <a:rPr lang="en-US" altLang="en-US" sz="2000" dirty="0"/>
              <a:t>These complications raised the need to have a more sophisticated mechanism for microservices to dynamically discover the network locations of other microservices for communication.</a:t>
            </a:r>
          </a:p>
        </p:txBody>
      </p:sp>
      <p:pic>
        <p:nvPicPr>
          <p:cNvPr id="4" name="Picture 3">
            <a:extLst>
              <a:ext uri="{FF2B5EF4-FFF2-40B4-BE49-F238E27FC236}">
                <a16:creationId xmlns:a16="http://schemas.microsoft.com/office/drawing/2014/main" id="{F6417347-1532-7C40-82B6-136DFEF7511C}"/>
              </a:ext>
            </a:extLst>
          </p:cNvPr>
          <p:cNvPicPr>
            <a:picLocks noChangeAspect="1"/>
          </p:cNvPicPr>
          <p:nvPr/>
        </p:nvPicPr>
        <p:blipFill>
          <a:blip r:embed="rId3"/>
          <a:stretch>
            <a:fillRect/>
          </a:stretch>
        </p:blipFill>
        <p:spPr>
          <a:xfrm>
            <a:off x="2093714" y="3016882"/>
            <a:ext cx="5030985" cy="3841117"/>
          </a:xfrm>
          <a:prstGeom prst="rect">
            <a:avLst/>
          </a:prstGeom>
        </p:spPr>
      </p:pic>
    </p:spTree>
    <p:extLst>
      <p:ext uri="{BB962C8B-B14F-4D97-AF65-F5344CB8AC3E}">
        <p14:creationId xmlns:p14="http://schemas.microsoft.com/office/powerpoint/2010/main" val="3135401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Service Discovery</a:t>
            </a:r>
          </a:p>
        </p:txBody>
      </p:sp>
      <p:sp>
        <p:nvSpPr>
          <p:cNvPr id="43010" name="Content Placeholder 2"/>
          <p:cNvSpPr>
            <a:spLocks noGrp="1"/>
          </p:cNvSpPr>
          <p:nvPr>
            <p:ph idx="1"/>
          </p:nvPr>
        </p:nvSpPr>
        <p:spPr>
          <a:xfrm>
            <a:off x="360363" y="732471"/>
            <a:ext cx="8402637" cy="4525329"/>
          </a:xfrm>
        </p:spPr>
        <p:txBody>
          <a:bodyPr>
            <a:normAutofit fontScale="92500"/>
          </a:bodyPr>
          <a:lstStyle/>
          <a:p>
            <a:pPr marL="342900" indent="-342900">
              <a:buFont typeface="Arial" charset="0"/>
              <a:buChar char="•"/>
            </a:pPr>
            <a:r>
              <a:rPr lang="en-US" altLang="en-US" sz="2200" dirty="0"/>
              <a:t>Service discovery mechanism uses a central registry to maintain the network locations of all the microservices. If for some reason the IP address and the port number of a particular microservice changes, new values will be immediately re-registered in the registry.</a:t>
            </a:r>
          </a:p>
          <a:p>
            <a:pPr marL="342900" indent="-342900">
              <a:buFont typeface="Arial" charset="0"/>
              <a:buChar char="•"/>
            </a:pPr>
            <a:r>
              <a:rPr lang="en-US" altLang="en-US" sz="2200" dirty="0"/>
              <a:t>To maintain and discover a service with dynamic addresses, we need “Service Registration and Discovery”</a:t>
            </a:r>
          </a:p>
          <a:p>
            <a:pPr marL="342900" indent="-342900">
              <a:buFont typeface="Arial" charset="0"/>
              <a:buChar char="•"/>
            </a:pPr>
            <a:r>
              <a:rPr lang="en-US" altLang="en-US" sz="2200" dirty="0"/>
              <a:t>One dedicated server is responsible to maintain all </a:t>
            </a:r>
            <a:r>
              <a:rPr lang="en-US" altLang="en-US" sz="2200" dirty="0" err="1"/>
              <a:t>microservices</a:t>
            </a:r>
            <a:r>
              <a:rPr lang="en-US" altLang="en-US" sz="2200" dirty="0"/>
              <a:t> deployed and registered</a:t>
            </a:r>
          </a:p>
          <a:p>
            <a:pPr marL="342900" indent="-342900">
              <a:buFont typeface="Arial" charset="0"/>
              <a:buChar char="•"/>
            </a:pPr>
            <a:r>
              <a:rPr lang="en-US" altLang="en-US" sz="2200" dirty="0"/>
              <a:t>Acts like a phonebook of all </a:t>
            </a:r>
            <a:r>
              <a:rPr lang="en-US" altLang="en-US" sz="2200" dirty="0" err="1"/>
              <a:t>microservices</a:t>
            </a:r>
            <a:endParaRPr lang="en-US" altLang="en-US" sz="2200" dirty="0"/>
          </a:p>
          <a:p>
            <a:pPr marL="342900" indent="-342900">
              <a:buFont typeface="Arial" charset="0"/>
              <a:buChar char="•"/>
            </a:pPr>
            <a:r>
              <a:rPr lang="en-US" altLang="en-US" sz="2200" dirty="0"/>
              <a:t>Spring provides Eureka server to maintain the microservices and monitor the health if the microservice registered with Eureka</a:t>
            </a:r>
          </a:p>
          <a:p>
            <a:pPr marL="342900" indent="-342900">
              <a:buFont typeface="Arial" charset="0"/>
              <a:buChar char="•"/>
            </a:pPr>
            <a:r>
              <a:rPr lang="en-US" altLang="en-US" sz="2200" dirty="0"/>
              <a:t>Spring cloud provides multiple solutions such as Eureka, Zookeeper, Cloud Foundry and Consul to facilitate the process of service discovery</a:t>
            </a:r>
          </a:p>
          <a:p>
            <a:pPr marL="342900" indent="-342900">
              <a:buFont typeface="Arial" charset="0"/>
              <a:buChar char="•"/>
            </a:pPr>
            <a:endParaRPr lang="en-US" altLang="en-US" sz="2200" dirty="0"/>
          </a:p>
          <a:p>
            <a:pPr marL="342900" indent="-342900">
              <a:buFont typeface="Arial" charset="0"/>
              <a:buChar char="•"/>
            </a:pPr>
            <a:endParaRPr lang="en-US" altLang="en-US" sz="2200" dirty="0"/>
          </a:p>
          <a:p>
            <a:endParaRPr lang="en-US" altLang="en-US" sz="2200" dirty="0"/>
          </a:p>
        </p:txBody>
      </p:sp>
    </p:spTree>
    <p:extLst>
      <p:ext uri="{BB962C8B-B14F-4D97-AF65-F5344CB8AC3E}">
        <p14:creationId xmlns:p14="http://schemas.microsoft.com/office/powerpoint/2010/main" val="1928318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Eureka Server</a:t>
            </a:r>
          </a:p>
        </p:txBody>
      </p:sp>
      <p:sp>
        <p:nvSpPr>
          <p:cNvPr id="43010" name="Content Placeholder 2"/>
          <p:cNvSpPr>
            <a:spLocks noGrp="1"/>
          </p:cNvSpPr>
          <p:nvPr>
            <p:ph idx="1"/>
          </p:nvPr>
        </p:nvSpPr>
        <p:spPr>
          <a:xfrm>
            <a:off x="360363" y="732471"/>
            <a:ext cx="4268787" cy="4525329"/>
          </a:xfrm>
        </p:spPr>
        <p:txBody>
          <a:bodyPr>
            <a:normAutofit/>
          </a:bodyPr>
          <a:lstStyle/>
          <a:p>
            <a:pPr marL="342900" indent="-342900">
              <a:buFont typeface="Arial" charset="0"/>
              <a:buChar char="•"/>
            </a:pPr>
            <a:r>
              <a:rPr lang="en-US" altLang="en-US" sz="2000" dirty="0"/>
              <a:t>A REST based service which is primarily used for acquiring information about services that you would want to communicate with. </a:t>
            </a:r>
          </a:p>
          <a:p>
            <a:pPr marL="342900" indent="-342900">
              <a:buFont typeface="Arial" charset="0"/>
              <a:buChar char="•"/>
            </a:pPr>
            <a:r>
              <a:rPr lang="en-US" altLang="en-US" sz="2000" dirty="0"/>
              <a:t>This REST service is also known as Eureka Server. The Services that register in Eureka Server to obtain information about each other are called Eureka Clients.</a:t>
            </a:r>
          </a:p>
        </p:txBody>
      </p:sp>
      <p:pic>
        <p:nvPicPr>
          <p:cNvPr id="3" name="Picture 2">
            <a:extLst>
              <a:ext uri="{FF2B5EF4-FFF2-40B4-BE49-F238E27FC236}">
                <a16:creationId xmlns:a16="http://schemas.microsoft.com/office/drawing/2014/main" id="{331BB96F-BC13-054B-A62C-53BBCA1147BA}"/>
              </a:ext>
            </a:extLst>
          </p:cNvPr>
          <p:cNvPicPr>
            <a:picLocks noChangeAspect="1"/>
          </p:cNvPicPr>
          <p:nvPr/>
        </p:nvPicPr>
        <p:blipFill>
          <a:blip r:embed="rId3"/>
          <a:stretch>
            <a:fillRect/>
          </a:stretch>
        </p:blipFill>
        <p:spPr>
          <a:xfrm>
            <a:off x="5105400" y="1752600"/>
            <a:ext cx="4133850" cy="4133850"/>
          </a:xfrm>
          <a:prstGeom prst="rect">
            <a:avLst/>
          </a:prstGeom>
        </p:spPr>
      </p:pic>
    </p:spTree>
    <p:extLst>
      <p:ext uri="{BB962C8B-B14F-4D97-AF65-F5344CB8AC3E}">
        <p14:creationId xmlns:p14="http://schemas.microsoft.com/office/powerpoint/2010/main" val="3782646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Create Eureka Server</a:t>
            </a:r>
          </a:p>
        </p:txBody>
      </p:sp>
      <p:sp>
        <p:nvSpPr>
          <p:cNvPr id="43010" name="Content Placeholder 2"/>
          <p:cNvSpPr>
            <a:spLocks noGrp="1"/>
          </p:cNvSpPr>
          <p:nvPr>
            <p:ph idx="1"/>
          </p:nvPr>
        </p:nvSpPr>
        <p:spPr>
          <a:xfrm>
            <a:off x="360363" y="732471"/>
            <a:ext cx="8402637" cy="5820729"/>
          </a:xfrm>
        </p:spPr>
        <p:txBody>
          <a:bodyPr>
            <a:normAutofit/>
          </a:bodyPr>
          <a:lstStyle/>
          <a:p>
            <a:pPr marL="342900" indent="-342900">
              <a:buFont typeface="Arial" charset="0"/>
              <a:buChar char="•"/>
            </a:pPr>
            <a:r>
              <a:rPr lang="en-US" altLang="en-US" sz="2200" dirty="0"/>
              <a:t>Create a spring boot app with eureka-server as a dependency</a:t>
            </a:r>
          </a:p>
          <a:p>
            <a:pPr marL="342900" indent="-342900">
              <a:buFont typeface="Arial" charset="0"/>
              <a:buChar char="•"/>
            </a:pPr>
            <a:r>
              <a:rPr lang="en-US" altLang="en-US" sz="2200" dirty="0"/>
              <a:t>Add @</a:t>
            </a:r>
            <a:r>
              <a:rPr lang="en-US" altLang="en-US" sz="2200" dirty="0" err="1"/>
              <a:t>EnableEurekaServer</a:t>
            </a:r>
            <a:r>
              <a:rPr lang="en-US" altLang="en-US" sz="2200" dirty="0"/>
              <a:t> on the class with main()</a:t>
            </a:r>
          </a:p>
          <a:p>
            <a:pPr marL="342900" indent="-342900">
              <a:buFont typeface="Arial" charset="0"/>
              <a:buChar char="•"/>
            </a:pPr>
            <a:r>
              <a:rPr lang="en-US" altLang="en-US" sz="2200" dirty="0"/>
              <a:t>Add following in </a:t>
            </a:r>
            <a:r>
              <a:rPr lang="en-US" altLang="en-US" sz="2200" dirty="0" err="1"/>
              <a:t>application.properties</a:t>
            </a:r>
            <a:r>
              <a:rPr lang="en-US" altLang="en-US" sz="2200" dirty="0"/>
              <a:t> :</a:t>
            </a:r>
            <a:br>
              <a:rPr lang="en-US" altLang="en-US" sz="2200" dirty="0"/>
            </a:br>
            <a:r>
              <a:rPr lang="en-US" altLang="en-US" sz="2200" dirty="0" err="1"/>
              <a:t>server.port</a:t>
            </a:r>
            <a:r>
              <a:rPr lang="en-US" altLang="en-US" sz="2200" dirty="0"/>
              <a:t>=8761</a:t>
            </a:r>
            <a:br>
              <a:rPr lang="en-US" altLang="en-US" sz="2200" dirty="0"/>
            </a:br>
            <a:r>
              <a:rPr lang="en-US" altLang="en-US" sz="2200" dirty="0" err="1"/>
              <a:t>eureka.client.register</a:t>
            </a:r>
            <a:r>
              <a:rPr lang="en-US" altLang="en-US" sz="2200" dirty="0"/>
              <a:t>-with-eureka=false</a:t>
            </a:r>
            <a:br>
              <a:rPr lang="en-US" altLang="en-US" sz="2200" dirty="0"/>
            </a:br>
            <a:r>
              <a:rPr lang="en-US" altLang="en-US" sz="2200" dirty="0" err="1"/>
              <a:t>eureka.client.fetch</a:t>
            </a:r>
            <a:r>
              <a:rPr lang="en-US" altLang="en-US" sz="2200" dirty="0"/>
              <a:t>-registry=false</a:t>
            </a:r>
          </a:p>
          <a:p>
            <a:pPr marL="342900" indent="-342900">
              <a:buFont typeface="Arial" charset="0"/>
              <a:buChar char="•"/>
            </a:pPr>
            <a:r>
              <a:rPr lang="en-US" altLang="en-US" sz="2200" dirty="0"/>
              <a:t>Test on browser : </a:t>
            </a:r>
            <a:r>
              <a:rPr lang="en-US" altLang="en-US" sz="2200" dirty="0">
                <a:hlinkClick r:id="rId3"/>
              </a:rPr>
              <a:t>http://localhost:8761</a:t>
            </a:r>
            <a:endParaRPr lang="en-US" altLang="en-US" sz="2200" dirty="0"/>
          </a:p>
          <a:p>
            <a:endParaRPr lang="en-US" altLang="en-US" sz="2200" dirty="0"/>
          </a:p>
        </p:txBody>
      </p:sp>
    </p:spTree>
    <p:extLst>
      <p:ext uri="{BB962C8B-B14F-4D97-AF65-F5344CB8AC3E}">
        <p14:creationId xmlns:p14="http://schemas.microsoft.com/office/powerpoint/2010/main" val="409089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fontScale="90000"/>
          </a:bodyPr>
          <a:lstStyle/>
          <a:p>
            <a:pPr algn="ctr"/>
            <a:r>
              <a:rPr lang="en-US" b="1" dirty="0"/>
              <a:t>A distinctive method of developing software systems that tries to focus on building single-function modules with well-defined interfaces and operations.</a:t>
            </a:r>
            <a:br>
              <a:rPr lang="en-US" b="1" dirty="0"/>
            </a:br>
            <a:r>
              <a:rPr lang="en-US" b="1" dirty="0"/>
              <a:t>	</a:t>
            </a:r>
            <a:endParaRPr lang="en-IN" b="1" dirty="0"/>
          </a:p>
        </p:txBody>
      </p:sp>
    </p:spTree>
    <p:extLst>
      <p:ext uri="{BB962C8B-B14F-4D97-AF65-F5344CB8AC3E}">
        <p14:creationId xmlns:p14="http://schemas.microsoft.com/office/powerpoint/2010/main" val="19442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Eureka Server Properties</a:t>
            </a:r>
          </a:p>
        </p:txBody>
      </p:sp>
      <p:sp>
        <p:nvSpPr>
          <p:cNvPr id="43010" name="Content Placeholder 2"/>
          <p:cNvSpPr>
            <a:spLocks noGrp="1"/>
          </p:cNvSpPr>
          <p:nvPr>
            <p:ph idx="1"/>
          </p:nvPr>
        </p:nvSpPr>
        <p:spPr>
          <a:xfrm>
            <a:off x="360363" y="732471"/>
            <a:ext cx="8402637" cy="5820729"/>
          </a:xfrm>
        </p:spPr>
        <p:txBody>
          <a:bodyPr>
            <a:normAutofit/>
          </a:bodyPr>
          <a:lstStyle/>
          <a:p>
            <a:pPr marL="342900" indent="-342900">
              <a:buFont typeface="Arial" charset="0"/>
              <a:buChar char="•"/>
            </a:pPr>
            <a:r>
              <a:rPr lang="en-US" altLang="en-US" sz="2200" dirty="0"/>
              <a:t>Spring Boot applications by default run on port 8080 . So override it to 8761 , so that Eureka server wouldn’t conflict with other Eureka client application (Eureka client will run on 8080).</a:t>
            </a:r>
          </a:p>
          <a:p>
            <a:pPr marL="342900" indent="-342900">
              <a:buFont typeface="Arial" charset="0"/>
              <a:buChar char="•"/>
            </a:pPr>
            <a:r>
              <a:rPr lang="en-US" altLang="en-US" sz="2200" dirty="0"/>
              <a:t>When Eureka starts up, it will try to register itself as a client. For convenience, used </a:t>
            </a:r>
            <a:r>
              <a:rPr lang="en-US" altLang="en-US" sz="2200" dirty="0" err="1"/>
              <a:t>eureka.client.register</a:t>
            </a:r>
            <a:r>
              <a:rPr lang="en-US" altLang="en-US" sz="2200" dirty="0"/>
              <a:t>-with-eureka = false configuration to prevent Eureka server from registering itself in the server upon startup.</a:t>
            </a:r>
          </a:p>
          <a:p>
            <a:pPr marL="342900" indent="-342900">
              <a:buFont typeface="Arial" charset="0"/>
              <a:buChar char="•"/>
            </a:pPr>
            <a:r>
              <a:rPr lang="en-US" altLang="en-US" sz="2200" dirty="0"/>
              <a:t>In a real world scenario, we may have multiple Eureka server nodes acting together as peer registries. When a Eureka server starts up, by default it searches for other peer registries. In order to prevent this in our local setup, used </a:t>
            </a:r>
            <a:r>
              <a:rPr lang="en-US" altLang="en-US" sz="2200" dirty="0" err="1"/>
              <a:t>eureka.client.fetch</a:t>
            </a:r>
            <a:r>
              <a:rPr lang="en-US" altLang="en-US" sz="2200" dirty="0"/>
              <a:t>-registry = false configuration.</a:t>
            </a:r>
          </a:p>
          <a:p>
            <a:pPr marL="342900" indent="-342900">
              <a:buFont typeface="Arial" charset="0"/>
              <a:buChar char="•"/>
            </a:pPr>
            <a:r>
              <a:rPr lang="en-US" altLang="en-US" sz="2200" dirty="0"/>
              <a:t>Can use </a:t>
            </a:r>
            <a:r>
              <a:rPr lang="en-US" altLang="en-US" sz="2200" dirty="0" err="1"/>
              <a:t>logging.level.com.netflix.eureka</a:t>
            </a:r>
            <a:r>
              <a:rPr lang="en-US" altLang="en-US" sz="2200" dirty="0"/>
              <a:t> = OFF and </a:t>
            </a:r>
            <a:r>
              <a:rPr lang="en-US" altLang="en-US" sz="2200" dirty="0" err="1"/>
              <a:t>logging.level.com.netflix.discovery</a:t>
            </a:r>
            <a:r>
              <a:rPr lang="en-US" altLang="en-US" sz="2200" dirty="0"/>
              <a:t> = OFF properties to turn off the verbose logging.</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680380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Eureka Client Server </a:t>
            </a:r>
            <a:r>
              <a:rPr lang="en-US" dirty="0" err="1"/>
              <a:t>Commnication</a:t>
            </a:r>
            <a:endParaRPr lang="en-US" dirty="0"/>
          </a:p>
        </p:txBody>
      </p:sp>
      <p:sp>
        <p:nvSpPr>
          <p:cNvPr id="43010" name="Content Placeholder 2"/>
          <p:cNvSpPr>
            <a:spLocks noGrp="1"/>
          </p:cNvSpPr>
          <p:nvPr>
            <p:ph idx="1"/>
          </p:nvPr>
        </p:nvSpPr>
        <p:spPr>
          <a:xfrm>
            <a:off x="360363" y="732471"/>
            <a:ext cx="8402637" cy="5820729"/>
          </a:xfrm>
        </p:spPr>
        <p:txBody>
          <a:bodyPr>
            <a:normAutofit/>
          </a:bodyPr>
          <a:lstStyle/>
          <a:p>
            <a:pPr marL="342900" indent="-342900">
              <a:buFont typeface="Arial" charset="0"/>
              <a:buChar char="•"/>
            </a:pPr>
            <a:r>
              <a:rPr lang="en-US" altLang="en-US" sz="2200" dirty="0"/>
              <a:t>Register: Eureka client registers the information about the running instance to the Eureka server.</a:t>
            </a:r>
          </a:p>
          <a:p>
            <a:pPr marL="342900" indent="-342900">
              <a:buFont typeface="Arial" charset="0"/>
              <a:buChar char="•"/>
            </a:pPr>
            <a:r>
              <a:rPr lang="en-US" altLang="en-US" sz="2200" dirty="0"/>
              <a:t>Renew: Eureka client needs to renew the lease by sending heartbeats every 30 seconds. The renewal informs the Eureka server that the instance is still alive.</a:t>
            </a:r>
            <a:br>
              <a:rPr lang="en-US" altLang="en-US" sz="2200" dirty="0"/>
            </a:br>
            <a:r>
              <a:rPr lang="en-US" altLang="en-US" sz="2200" dirty="0"/>
              <a:t>Special Note: Eureka server doesn’t poll service instances (client) to find out their availability. Instead, clients send a heartbeat to Eureka server to inform their availability.</a:t>
            </a:r>
          </a:p>
          <a:p>
            <a:pPr marL="342900" indent="-342900">
              <a:buFont typeface="Arial" charset="0"/>
              <a:buChar char="•"/>
            </a:pPr>
            <a:r>
              <a:rPr lang="en-US" altLang="en-US" sz="2200" dirty="0"/>
              <a:t>Fetch Registry: Eureka clients fetches the registry information from the server and caches it locally. After that, the clients use that information to find other services.</a:t>
            </a:r>
          </a:p>
          <a:p>
            <a:pPr marL="342900" indent="-342900">
              <a:buFont typeface="Arial" charset="0"/>
              <a:buChar char="•"/>
            </a:pPr>
            <a:r>
              <a:rPr lang="en-US" altLang="en-US" sz="2200" dirty="0"/>
              <a:t>Cancel: Eureka client sends a cancel request to Eureka server on shutdown. This removes the instance from the server’s instance registry thereby effectively taking the instance out of traffic.</a:t>
            </a:r>
          </a:p>
        </p:txBody>
      </p:sp>
    </p:spTree>
    <p:extLst>
      <p:ext uri="{BB962C8B-B14F-4D97-AF65-F5344CB8AC3E}">
        <p14:creationId xmlns:p14="http://schemas.microsoft.com/office/powerpoint/2010/main" val="1825641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Service Registration</a:t>
            </a:r>
          </a:p>
        </p:txBody>
      </p:sp>
      <p:sp>
        <p:nvSpPr>
          <p:cNvPr id="43010" name="Content Placeholder 2"/>
          <p:cNvSpPr>
            <a:spLocks noGrp="1"/>
          </p:cNvSpPr>
          <p:nvPr>
            <p:ph idx="1"/>
          </p:nvPr>
        </p:nvSpPr>
        <p:spPr>
          <a:xfrm>
            <a:off x="360363" y="732471"/>
            <a:ext cx="8402637" cy="5973129"/>
          </a:xfrm>
        </p:spPr>
        <p:txBody>
          <a:bodyPr>
            <a:normAutofit/>
          </a:bodyPr>
          <a:lstStyle/>
          <a:p>
            <a:pPr marL="342900" indent="-342900">
              <a:buFont typeface="Arial" charset="0"/>
              <a:buChar char="•"/>
            </a:pPr>
            <a:r>
              <a:rPr lang="en-US" altLang="en-US" sz="2200" dirty="0"/>
              <a:t>Eureka Client is used to communicate with the Eureka server</a:t>
            </a:r>
          </a:p>
          <a:p>
            <a:pPr marL="342900" indent="-342900">
              <a:buFont typeface="Arial" charset="0"/>
              <a:buChar char="•"/>
            </a:pPr>
            <a:r>
              <a:rPr lang="en-US" altLang="en-US" sz="2200" dirty="0"/>
              <a:t>Eureka client is bootstrapped, it tries to talk with the Eureka server. </a:t>
            </a:r>
          </a:p>
          <a:p>
            <a:pPr marL="342900" indent="-342900">
              <a:buFont typeface="Arial" charset="0"/>
              <a:buChar char="•"/>
            </a:pPr>
            <a:r>
              <a:rPr lang="en-US" altLang="en-US" sz="2200" dirty="0"/>
              <a:t>It determines its targets using the </a:t>
            </a:r>
            <a:r>
              <a:rPr lang="en-US" altLang="en-US" sz="2200" dirty="0" err="1"/>
              <a:t>eureka.client.serviceUrl.defaultZone</a:t>
            </a:r>
            <a:r>
              <a:rPr lang="en-US" altLang="en-US" sz="2200" dirty="0"/>
              <a:t> property.</a:t>
            </a:r>
          </a:p>
          <a:p>
            <a:pPr marL="342900" indent="-342900">
              <a:buFont typeface="Arial" charset="0"/>
              <a:buChar char="•"/>
            </a:pPr>
            <a:r>
              <a:rPr lang="en-US" altLang="en-US" sz="2200" dirty="0"/>
              <a:t>By default registers with a server on port 8761</a:t>
            </a:r>
          </a:p>
          <a:p>
            <a:pPr marL="342900" indent="-342900">
              <a:buFont typeface="Arial" charset="0"/>
              <a:buChar char="•"/>
            </a:pPr>
            <a:r>
              <a:rPr lang="en-US" altLang="en-US" sz="2200" dirty="0"/>
              <a:t>To set on diff port: on eureka client add</a:t>
            </a:r>
            <a:br>
              <a:rPr lang="en-US" altLang="en-US" sz="2200" dirty="0"/>
            </a:br>
            <a:r>
              <a:rPr lang="en-US" dirty="0" err="1"/>
              <a:t>eureka.client.serviceUrl.defaultZone</a:t>
            </a:r>
            <a:r>
              <a:rPr lang="en-US" dirty="0"/>
              <a:t>=http://localhost:8082/eureka/</a:t>
            </a:r>
          </a:p>
          <a:p>
            <a:pPr marL="342900" indent="-342900">
              <a:buFont typeface="Arial" charset="0"/>
              <a:buChar char="•"/>
            </a:pPr>
            <a:r>
              <a:rPr lang="en-US" altLang="en-US" sz="2200" dirty="0"/>
              <a:t>On Eureka Server:</a:t>
            </a:r>
            <a:br>
              <a:rPr lang="en-US" sz="2400" dirty="0"/>
            </a:br>
            <a:r>
              <a:rPr lang="en-US" dirty="0" err="1"/>
              <a:t>server.port</a:t>
            </a:r>
            <a:r>
              <a:rPr lang="en-US" dirty="0"/>
              <a:t>=8082</a:t>
            </a:r>
            <a:br>
              <a:rPr lang="en-US" dirty="0"/>
            </a:br>
            <a:r>
              <a:rPr lang="en-US" dirty="0" err="1"/>
              <a:t>eureka.client.register</a:t>
            </a:r>
            <a:r>
              <a:rPr lang="en-US" dirty="0"/>
              <a:t>-with-eureka=false</a:t>
            </a:r>
            <a:br>
              <a:rPr lang="en-US" dirty="0"/>
            </a:br>
            <a:r>
              <a:rPr lang="en-US" dirty="0" err="1"/>
              <a:t>eureka.client.fetch</a:t>
            </a:r>
            <a:r>
              <a:rPr lang="en-US" dirty="0"/>
              <a:t>-registry=false</a:t>
            </a:r>
            <a:br>
              <a:rPr lang="en-US" dirty="0"/>
            </a:br>
            <a:r>
              <a:rPr lang="en-US" dirty="0" err="1"/>
              <a:t>eureka.client.serviceUrl.defaultZone</a:t>
            </a:r>
            <a:r>
              <a:rPr lang="en-US" dirty="0"/>
              <a:t>=http://localhost:8082/eureka/</a:t>
            </a:r>
            <a:endParaRPr lang="en-US" altLang="en-US" sz="2200" dirty="0"/>
          </a:p>
          <a:p>
            <a:pPr marL="342900" indent="-342900">
              <a:buFont typeface="Arial" charset="0"/>
              <a:buChar char="•"/>
            </a:pPr>
            <a:r>
              <a:rPr lang="en-US" sz="2400" dirty="0"/>
              <a:t>Eureka client/</a:t>
            </a:r>
            <a:r>
              <a:rPr lang="en-US" sz="2400" dirty="0" err="1"/>
              <a:t>microservices</a:t>
            </a:r>
            <a:r>
              <a:rPr lang="en-US" sz="2400" dirty="0"/>
              <a:t> share the instance information with the Eureka server and registers themselves with the {service-id } ( </a:t>
            </a:r>
            <a:r>
              <a:rPr lang="en-US" sz="2400" dirty="0" err="1"/>
              <a:t>spring.application.name</a:t>
            </a:r>
            <a:r>
              <a:rPr lang="en-US" sz="2400" dirty="0"/>
              <a:t> ). </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172177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Create Eureka Clients </a:t>
            </a:r>
            <a:r>
              <a:rPr lang="mr-IN" dirty="0"/>
              <a:t>–</a:t>
            </a:r>
            <a:r>
              <a:rPr lang="en-US" dirty="0"/>
              <a:t> 1/2</a:t>
            </a:r>
          </a:p>
        </p:txBody>
      </p:sp>
      <p:sp>
        <p:nvSpPr>
          <p:cNvPr id="43010" name="Content Placeholder 2"/>
          <p:cNvSpPr>
            <a:spLocks noGrp="1"/>
          </p:cNvSpPr>
          <p:nvPr>
            <p:ph idx="1"/>
          </p:nvPr>
        </p:nvSpPr>
        <p:spPr>
          <a:xfrm>
            <a:off x="360363" y="609600"/>
            <a:ext cx="8478837" cy="410529"/>
          </a:xfrm>
        </p:spPr>
        <p:txBody>
          <a:bodyPr>
            <a:normAutofit lnSpcReduction="10000"/>
          </a:bodyPr>
          <a:lstStyle/>
          <a:p>
            <a:pPr marL="342900" indent="-342900">
              <a:buFont typeface="Arial" charset="0"/>
              <a:buChar char="•"/>
            </a:pPr>
            <a:r>
              <a:rPr lang="en-US" altLang="en-US" sz="2200" dirty="0"/>
              <a:t>Update the </a:t>
            </a:r>
            <a:r>
              <a:rPr lang="en-US" altLang="en-US" sz="2200" dirty="0" err="1"/>
              <a:t>EmployeeProducer</a:t>
            </a:r>
            <a:r>
              <a:rPr lang="en-US" altLang="en-US" sz="2200" dirty="0"/>
              <a:t> and </a:t>
            </a:r>
            <a:r>
              <a:rPr lang="en-US" altLang="en-US" sz="2200" dirty="0" err="1"/>
              <a:t>EmployeeConsumer</a:t>
            </a:r>
            <a:r>
              <a:rPr lang="en-US" altLang="en-US" sz="2200" dirty="0"/>
              <a:t> </a:t>
            </a:r>
            <a:r>
              <a:rPr lang="en-US" altLang="en-US" sz="2200" dirty="0" err="1"/>
              <a:t>pom</a:t>
            </a:r>
            <a:r>
              <a:rPr lang="en-US" altLang="en-US" sz="2200" dirty="0"/>
              <a:t> files:</a:t>
            </a:r>
          </a:p>
        </p:txBody>
      </p:sp>
      <p:sp>
        <p:nvSpPr>
          <p:cNvPr id="3" name="Rectangle 2"/>
          <p:cNvSpPr/>
          <p:nvPr/>
        </p:nvSpPr>
        <p:spPr>
          <a:xfrm>
            <a:off x="848193" y="990600"/>
            <a:ext cx="7620000" cy="1200329"/>
          </a:xfrm>
          <a:prstGeom prst="rect">
            <a:avLst/>
          </a:prstGeom>
          <a:ln>
            <a:solidFill>
              <a:schemeClr val="accent1"/>
            </a:solidFill>
          </a:ln>
        </p:spPr>
        <p:txBody>
          <a:bodyPr wrap="square">
            <a:spAutoFit/>
          </a:bodyPr>
          <a:lstStyle/>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properties</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java.version</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1.8</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java.version</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spring-</a:t>
            </a:r>
            <a:r>
              <a:rPr lang="en-US" dirty="0" err="1">
                <a:solidFill>
                  <a:srgbClr val="3F7F7F"/>
                </a:solidFill>
                <a:latin typeface="Calibri" charset="0"/>
                <a:ea typeface="Calibri" charset="0"/>
                <a:cs typeface="Calibri" charset="0"/>
              </a:rPr>
              <a:t>cloud.version</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Greenwich.SR2</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spring-</a:t>
            </a:r>
            <a:r>
              <a:rPr lang="en-US" dirty="0" err="1">
                <a:solidFill>
                  <a:srgbClr val="3F7F7F"/>
                </a:solidFill>
                <a:latin typeface="Calibri" charset="0"/>
                <a:ea typeface="Calibri" charset="0"/>
                <a:cs typeface="Calibri" charset="0"/>
              </a:rPr>
              <a:t>cloud.version</a:t>
            </a:r>
            <a:r>
              <a:rPr lang="en-US" dirty="0">
                <a:solidFill>
                  <a:srgbClr val="008080"/>
                </a:solidFill>
                <a:latin typeface="Calibri" charset="0"/>
                <a:ea typeface="Calibri" charset="0"/>
                <a:cs typeface="Calibri" charset="0"/>
              </a:rPr>
              <a:t>&gt;</a:t>
            </a:r>
          </a:p>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properties</a:t>
            </a:r>
            <a:r>
              <a:rPr lang="en-US" dirty="0">
                <a:solidFill>
                  <a:srgbClr val="008080"/>
                </a:solidFill>
                <a:latin typeface="Calibri" charset="0"/>
                <a:ea typeface="Calibri" charset="0"/>
                <a:cs typeface="Calibri" charset="0"/>
              </a:rPr>
              <a:t>&gt;</a:t>
            </a:r>
            <a:endParaRPr lang="en-US" dirty="0">
              <a:latin typeface="Calibri" charset="0"/>
              <a:ea typeface="Calibri" charset="0"/>
              <a:cs typeface="Calibri" charset="0"/>
            </a:endParaRPr>
          </a:p>
        </p:txBody>
      </p:sp>
      <p:sp>
        <p:nvSpPr>
          <p:cNvPr id="4" name="Rectangle 3"/>
          <p:cNvSpPr/>
          <p:nvPr/>
        </p:nvSpPr>
        <p:spPr>
          <a:xfrm>
            <a:off x="848193" y="2341304"/>
            <a:ext cx="7620000" cy="1200329"/>
          </a:xfrm>
          <a:prstGeom prst="rect">
            <a:avLst/>
          </a:prstGeom>
          <a:ln>
            <a:solidFill>
              <a:schemeClr val="accent1"/>
            </a:solidFill>
          </a:ln>
        </p:spPr>
        <p:txBody>
          <a:bodyPr wrap="square">
            <a:spAutoFit/>
          </a:bodyPr>
          <a:lstStyle/>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dependency</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groupId</a:t>
            </a:r>
            <a:r>
              <a:rPr lang="en-US" dirty="0">
                <a:solidFill>
                  <a:srgbClr val="008080"/>
                </a:solidFill>
                <a:latin typeface="Calibri" charset="0"/>
                <a:ea typeface="Calibri" charset="0"/>
                <a:cs typeface="Calibri" charset="0"/>
              </a:rPr>
              <a:t>&gt;</a:t>
            </a:r>
            <a:r>
              <a:rPr lang="en-US" dirty="0" err="1">
                <a:solidFill>
                  <a:srgbClr val="000000"/>
                </a:solidFill>
                <a:latin typeface="Calibri" charset="0"/>
                <a:ea typeface="Calibri" charset="0"/>
                <a:cs typeface="Calibri" charset="0"/>
              </a:rPr>
              <a:t>org.springframework.cloud</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groupId</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artifactId</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spring-cloud-starter-</a:t>
            </a:r>
            <a:r>
              <a:rPr lang="en-US" dirty="0" err="1">
                <a:solidFill>
                  <a:srgbClr val="000000"/>
                </a:solidFill>
                <a:latin typeface="Calibri" charset="0"/>
                <a:ea typeface="Calibri" charset="0"/>
                <a:cs typeface="Calibri" charset="0"/>
              </a:rPr>
              <a:t>netflix</a:t>
            </a:r>
            <a:r>
              <a:rPr lang="en-US" dirty="0">
                <a:solidFill>
                  <a:srgbClr val="000000"/>
                </a:solidFill>
                <a:latin typeface="Calibri" charset="0"/>
                <a:ea typeface="Calibri" charset="0"/>
                <a:cs typeface="Calibri" charset="0"/>
              </a:rPr>
              <a:t>-eureka-client</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artifactId</a:t>
            </a:r>
            <a:r>
              <a:rPr lang="en-US" dirty="0">
                <a:solidFill>
                  <a:srgbClr val="008080"/>
                </a:solidFill>
                <a:latin typeface="Calibri" charset="0"/>
                <a:ea typeface="Calibri" charset="0"/>
                <a:cs typeface="Calibri" charset="0"/>
              </a:rPr>
              <a:t>&gt;</a:t>
            </a:r>
          </a:p>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dependency</a:t>
            </a:r>
            <a:r>
              <a:rPr lang="en-US" dirty="0">
                <a:solidFill>
                  <a:srgbClr val="008080"/>
                </a:solidFill>
                <a:latin typeface="Calibri" charset="0"/>
                <a:ea typeface="Calibri" charset="0"/>
                <a:cs typeface="Calibri" charset="0"/>
              </a:rPr>
              <a:t>&gt;</a:t>
            </a:r>
            <a:endParaRPr lang="en-US" dirty="0">
              <a:latin typeface="Calibri" charset="0"/>
              <a:ea typeface="Calibri" charset="0"/>
              <a:cs typeface="Calibri" charset="0"/>
            </a:endParaRPr>
          </a:p>
        </p:txBody>
      </p:sp>
      <p:sp>
        <p:nvSpPr>
          <p:cNvPr id="5" name="Rectangle 4"/>
          <p:cNvSpPr/>
          <p:nvPr/>
        </p:nvSpPr>
        <p:spPr>
          <a:xfrm>
            <a:off x="838200" y="3692008"/>
            <a:ext cx="7620000" cy="3139321"/>
          </a:xfrm>
          <a:prstGeom prst="rect">
            <a:avLst/>
          </a:prstGeom>
          <a:ln>
            <a:solidFill>
              <a:schemeClr val="accent1"/>
            </a:solidFill>
          </a:ln>
        </p:spPr>
        <p:txBody>
          <a:bodyPr wrap="square">
            <a:spAutoFit/>
          </a:bodyPr>
          <a:lstStyle/>
          <a:p>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dependencyManagement</a:t>
            </a:r>
            <a:r>
              <a:rPr lang="en-US" dirty="0">
                <a:solidFill>
                  <a:srgbClr val="008080"/>
                </a:solidFill>
                <a:latin typeface="Calibri" charset="0"/>
                <a:ea typeface="Calibri" charset="0"/>
                <a:cs typeface="Calibri" charset="0"/>
              </a:rPr>
              <a:t>&gt;</a:t>
            </a:r>
          </a:p>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dependencies</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dependency</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groupId</a:t>
            </a:r>
            <a:r>
              <a:rPr lang="en-US" dirty="0">
                <a:solidFill>
                  <a:srgbClr val="008080"/>
                </a:solidFill>
                <a:latin typeface="Calibri" charset="0"/>
                <a:ea typeface="Calibri" charset="0"/>
                <a:cs typeface="Calibri" charset="0"/>
              </a:rPr>
              <a:t>&gt;</a:t>
            </a:r>
            <a:r>
              <a:rPr lang="en-US" dirty="0" err="1">
                <a:solidFill>
                  <a:srgbClr val="000000"/>
                </a:solidFill>
                <a:latin typeface="Calibri" charset="0"/>
                <a:ea typeface="Calibri" charset="0"/>
                <a:cs typeface="Calibri" charset="0"/>
              </a:rPr>
              <a:t>org.springframework.cloud</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groupId</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artifactId</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spring-cloud-dependencies</a:t>
            </a:r>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artifactId</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version</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${spring-</a:t>
            </a:r>
            <a:r>
              <a:rPr lang="en-US" dirty="0" err="1">
                <a:solidFill>
                  <a:srgbClr val="000000"/>
                </a:solidFill>
                <a:latin typeface="Calibri" charset="0"/>
                <a:ea typeface="Calibri" charset="0"/>
                <a:cs typeface="Calibri" charset="0"/>
              </a:rPr>
              <a:t>cloud.version</a:t>
            </a:r>
            <a:r>
              <a:rPr lang="en-US" dirty="0">
                <a:solidFill>
                  <a:srgbClr val="000000"/>
                </a:solidFill>
                <a:latin typeface="Calibri" charset="0"/>
                <a:ea typeface="Calibri" charset="0"/>
                <a:cs typeface="Calibri" charset="0"/>
              </a:rPr>
              <a:t>}</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version</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type</a:t>
            </a:r>
            <a:r>
              <a:rPr lang="en-US" dirty="0">
                <a:solidFill>
                  <a:srgbClr val="008080"/>
                </a:solidFill>
                <a:latin typeface="Calibri" charset="0"/>
                <a:ea typeface="Calibri" charset="0"/>
                <a:cs typeface="Calibri" charset="0"/>
              </a:rPr>
              <a:t>&gt;</a:t>
            </a:r>
            <a:r>
              <a:rPr lang="en-US" dirty="0" err="1">
                <a:solidFill>
                  <a:srgbClr val="000000"/>
                </a:solidFill>
                <a:latin typeface="Calibri" charset="0"/>
                <a:ea typeface="Calibri" charset="0"/>
                <a:cs typeface="Calibri" charset="0"/>
              </a:rPr>
              <a:t>pom</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type</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scope</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import</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scope</a:t>
            </a:r>
            <a:r>
              <a:rPr lang="en-US" dirty="0">
                <a:solidFill>
                  <a:srgbClr val="008080"/>
                </a:solidFill>
                <a:latin typeface="Calibri" charset="0"/>
                <a:ea typeface="Calibri" charset="0"/>
                <a:cs typeface="Calibri" charset="0"/>
              </a:rPr>
              <a:t>&gt;</a:t>
            </a:r>
          </a:p>
          <a:p>
            <a:r>
              <a:rPr lang="en-US" dirty="0">
                <a:solidFill>
                  <a:srgbClr val="000000"/>
                </a:solidFill>
                <a:latin typeface="Calibri" charset="0"/>
                <a:ea typeface="Calibri" charset="0"/>
                <a:cs typeface="Calibri" charset="0"/>
              </a:rPr>
              <a:t>	</a:t>
            </a:r>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dependency</a:t>
            </a:r>
            <a:r>
              <a:rPr lang="en-US" dirty="0">
                <a:solidFill>
                  <a:srgbClr val="008080"/>
                </a:solidFill>
                <a:latin typeface="Calibri" charset="0"/>
                <a:ea typeface="Calibri" charset="0"/>
                <a:cs typeface="Calibri" charset="0"/>
              </a:rPr>
              <a:t>&gt;</a:t>
            </a:r>
          </a:p>
          <a:p>
            <a:r>
              <a:rPr lang="en-US" dirty="0">
                <a:solidFill>
                  <a:srgbClr val="008080"/>
                </a:solidFill>
                <a:latin typeface="Calibri" charset="0"/>
                <a:ea typeface="Calibri" charset="0"/>
                <a:cs typeface="Calibri" charset="0"/>
              </a:rPr>
              <a:t>&lt;/</a:t>
            </a:r>
            <a:r>
              <a:rPr lang="en-US" dirty="0">
                <a:solidFill>
                  <a:srgbClr val="3F7F7F"/>
                </a:solidFill>
                <a:latin typeface="Calibri" charset="0"/>
                <a:ea typeface="Calibri" charset="0"/>
                <a:cs typeface="Calibri" charset="0"/>
              </a:rPr>
              <a:t>dependencies</a:t>
            </a:r>
            <a:r>
              <a:rPr lang="en-US" dirty="0">
                <a:solidFill>
                  <a:srgbClr val="008080"/>
                </a:solidFill>
                <a:latin typeface="Calibri" charset="0"/>
                <a:ea typeface="Calibri" charset="0"/>
                <a:cs typeface="Calibri" charset="0"/>
              </a:rPr>
              <a:t>&gt;</a:t>
            </a:r>
          </a:p>
          <a:p>
            <a:r>
              <a:rPr lang="en-US" dirty="0">
                <a:solidFill>
                  <a:srgbClr val="008080"/>
                </a:solidFill>
                <a:latin typeface="Calibri" charset="0"/>
                <a:ea typeface="Calibri" charset="0"/>
                <a:cs typeface="Calibri" charset="0"/>
              </a:rPr>
              <a:t>&lt;/</a:t>
            </a:r>
            <a:r>
              <a:rPr lang="en-US" dirty="0" err="1">
                <a:solidFill>
                  <a:srgbClr val="3F7F7F"/>
                </a:solidFill>
                <a:latin typeface="Calibri" charset="0"/>
                <a:ea typeface="Calibri" charset="0"/>
                <a:cs typeface="Calibri" charset="0"/>
              </a:rPr>
              <a:t>dependencyManagement</a:t>
            </a:r>
            <a:r>
              <a:rPr lang="en-US" dirty="0">
                <a:solidFill>
                  <a:srgbClr val="008080"/>
                </a:solidFill>
                <a:latin typeface="Calibri" charset="0"/>
                <a:ea typeface="Calibri" charset="0"/>
                <a:cs typeface="Calibri" charset="0"/>
              </a:rPr>
              <a:t>&gt;</a:t>
            </a:r>
            <a:r>
              <a:rPr lang="en-US" dirty="0">
                <a:solidFill>
                  <a:srgbClr val="000000"/>
                </a:solidFill>
                <a:latin typeface="Calibri" charset="0"/>
                <a:ea typeface="Calibri" charset="0"/>
                <a:cs typeface="Calibri" charset="0"/>
              </a:rPr>
              <a:t>	</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489599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Create Eureka Clients </a:t>
            </a:r>
            <a:r>
              <a:rPr lang="mr-IN" dirty="0"/>
              <a:t>–</a:t>
            </a:r>
            <a:r>
              <a:rPr lang="en-US" dirty="0"/>
              <a:t> 2/2</a:t>
            </a:r>
          </a:p>
        </p:txBody>
      </p:sp>
      <p:sp>
        <p:nvSpPr>
          <p:cNvPr id="43010" name="Content Placeholder 2"/>
          <p:cNvSpPr>
            <a:spLocks noGrp="1"/>
          </p:cNvSpPr>
          <p:nvPr>
            <p:ph idx="1"/>
          </p:nvPr>
        </p:nvSpPr>
        <p:spPr>
          <a:xfrm>
            <a:off x="360363" y="609600"/>
            <a:ext cx="8643937" cy="6019800"/>
          </a:xfrm>
        </p:spPr>
        <p:txBody>
          <a:bodyPr>
            <a:normAutofit/>
          </a:bodyPr>
          <a:lstStyle/>
          <a:p>
            <a:pPr marL="342900" indent="-342900">
              <a:buFont typeface="Arial" charset="0"/>
              <a:buChar char="•"/>
            </a:pPr>
            <a:r>
              <a:rPr lang="en-US" altLang="en-US" sz="2200" dirty="0" err="1"/>
              <a:t>EmployeeProducer</a:t>
            </a:r>
            <a:r>
              <a:rPr lang="en-US" altLang="en-US" sz="2200" dirty="0"/>
              <a:t>  </a:t>
            </a:r>
            <a:r>
              <a:rPr lang="en-US" altLang="en-US" sz="2200" dirty="0" err="1"/>
              <a:t>application.properties</a:t>
            </a:r>
            <a:r>
              <a:rPr lang="en-US" altLang="en-US" sz="2200" dirty="0"/>
              <a:t> : </a:t>
            </a:r>
            <a:br>
              <a:rPr lang="en-US" altLang="en-US" sz="2200" dirty="0"/>
            </a:br>
            <a:r>
              <a:rPr lang="en-US" sz="2400" dirty="0" err="1"/>
              <a:t>spring.application.name</a:t>
            </a:r>
            <a:r>
              <a:rPr lang="en-US" sz="2400" dirty="0"/>
              <a:t>=employee-producer</a:t>
            </a:r>
          </a:p>
          <a:p>
            <a:pPr marL="342900" indent="-342900">
              <a:buFont typeface="Arial" charset="0"/>
              <a:buChar char="•"/>
            </a:pPr>
            <a:r>
              <a:rPr lang="en-US" altLang="en-US" sz="2400" dirty="0" err="1"/>
              <a:t>EmployeeConsumer</a:t>
            </a:r>
            <a:r>
              <a:rPr lang="en-US" altLang="en-US" sz="2400" dirty="0"/>
              <a:t>  </a:t>
            </a:r>
            <a:r>
              <a:rPr lang="en-US" altLang="en-US" sz="2400" dirty="0" err="1"/>
              <a:t>application.properties</a:t>
            </a:r>
            <a:r>
              <a:rPr lang="en-US" altLang="en-US" sz="2400" dirty="0"/>
              <a:t> : </a:t>
            </a:r>
            <a:br>
              <a:rPr lang="en-US" sz="2400" dirty="0"/>
            </a:br>
            <a:r>
              <a:rPr lang="en-US" dirty="0" err="1"/>
              <a:t>spring.application.name</a:t>
            </a:r>
            <a:r>
              <a:rPr lang="en-US" dirty="0"/>
              <a:t>=employee-consumer</a:t>
            </a:r>
          </a:p>
          <a:p>
            <a:pPr marL="342900" indent="-342900">
              <a:buFont typeface="Arial" charset="0"/>
              <a:buChar char="•"/>
            </a:pPr>
            <a:r>
              <a:rPr lang="en-US" altLang="en-US" sz="2000" dirty="0"/>
              <a:t>Add </a:t>
            </a:r>
            <a:r>
              <a:rPr lang="en-US" sz="2000" dirty="0"/>
              <a:t>@</a:t>
            </a:r>
            <a:r>
              <a:rPr lang="en-US" sz="2000" dirty="0" err="1"/>
              <a:t>EnableDiscoveryClient</a:t>
            </a:r>
            <a:r>
              <a:rPr lang="en-US" sz="2000" dirty="0"/>
              <a:t> on the class with main()</a:t>
            </a:r>
            <a:endParaRPr lang="en-US" altLang="en-US" sz="2200" dirty="0"/>
          </a:p>
          <a:p>
            <a:pPr marL="342900" indent="-342900">
              <a:buFont typeface="Arial" charset="0"/>
              <a:buChar char="•"/>
            </a:pPr>
            <a:r>
              <a:rPr lang="en-US" altLang="en-US" sz="2200" dirty="0"/>
              <a:t>Update The Following in </a:t>
            </a:r>
            <a:r>
              <a:rPr lang="en-US" altLang="en-US" sz="2200" dirty="0" err="1"/>
              <a:t>EmployeeConsumer</a:t>
            </a:r>
            <a:r>
              <a:rPr lang="en-US" altLang="en-US" sz="2200" dirty="0"/>
              <a:t>:</a:t>
            </a:r>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endParaRPr lang="en-US" altLang="en-US" sz="2200" dirty="0"/>
          </a:p>
          <a:p>
            <a:pPr marL="342900" indent="-342900">
              <a:buFont typeface="Arial" charset="0"/>
              <a:buChar char="•"/>
            </a:pPr>
            <a:r>
              <a:rPr lang="en-US" altLang="en-US" sz="2200" dirty="0"/>
              <a:t> </a:t>
            </a:r>
            <a:r>
              <a:rPr lang="en-US" altLang="en-US" sz="2200" dirty="0" err="1"/>
              <a:t>LoadBalanced</a:t>
            </a:r>
            <a:r>
              <a:rPr lang="en-US" altLang="en-US" sz="2200" dirty="0"/>
              <a:t> </a:t>
            </a:r>
            <a:r>
              <a:rPr lang="mr-IN" altLang="en-US" sz="2200" dirty="0"/>
              <a:t>–</a:t>
            </a:r>
            <a:r>
              <a:rPr lang="en-US" altLang="en-US" sz="2200" dirty="0"/>
              <a:t> Does client side load balancing in round-</a:t>
            </a:r>
            <a:r>
              <a:rPr lang="en-US" altLang="en-US" sz="2200" dirty="0" err="1"/>
              <a:t>robbin</a:t>
            </a:r>
            <a:r>
              <a:rPr lang="en-US" altLang="en-US" sz="2200" dirty="0"/>
              <a:t> fashion</a:t>
            </a:r>
          </a:p>
          <a:p>
            <a:pPr marL="342900" indent="-342900">
              <a:buFont typeface="Arial" charset="0"/>
              <a:buChar char="•"/>
            </a:pPr>
            <a:r>
              <a:rPr lang="en-US" altLang="en-US" sz="2200" dirty="0"/>
              <a:t>Update the </a:t>
            </a:r>
            <a:r>
              <a:rPr lang="en-US" altLang="en-US" sz="2200" dirty="0" err="1"/>
              <a:t>urls’s</a:t>
            </a:r>
            <a:r>
              <a:rPr lang="en-US" altLang="en-US" sz="2200" dirty="0"/>
              <a:t> in </a:t>
            </a:r>
            <a:r>
              <a:rPr lang="en-US" altLang="en-US" sz="2200" dirty="0" err="1"/>
              <a:t>EmployeeConsumer</a:t>
            </a:r>
            <a:r>
              <a:rPr lang="en-US" altLang="en-US" sz="2200" dirty="0"/>
              <a:t> -&gt; </a:t>
            </a:r>
            <a:br>
              <a:rPr lang="en-US" altLang="en-US" sz="2200" dirty="0"/>
            </a:br>
            <a:r>
              <a:rPr lang="en-US" sz="2400" dirty="0"/>
              <a:t>String </a:t>
            </a:r>
            <a:r>
              <a:rPr lang="en-US" sz="2400" dirty="0" err="1"/>
              <a:t>baseUrl</a:t>
            </a:r>
            <a:r>
              <a:rPr lang="en-US" sz="2400" dirty="0"/>
              <a:t> = "http://employee-producer/employees";</a:t>
            </a:r>
          </a:p>
          <a:p>
            <a:pPr marL="342900" indent="-342900">
              <a:buFont typeface="Arial" charset="0"/>
              <a:buChar char="•"/>
            </a:pPr>
            <a:r>
              <a:rPr lang="en-US" altLang="en-US" sz="2400" dirty="0"/>
              <a:t>Test it should perform as before.</a:t>
            </a:r>
            <a:endParaRPr lang="en-US" altLang="en-US" sz="2200" dirty="0"/>
          </a:p>
          <a:p>
            <a:pPr marL="342900" indent="-342900">
              <a:buFont typeface="Arial" charset="0"/>
              <a:buChar char="•"/>
            </a:pPr>
            <a:endParaRPr lang="en-US" altLang="en-US" sz="2200" dirty="0"/>
          </a:p>
        </p:txBody>
      </p:sp>
      <p:sp>
        <p:nvSpPr>
          <p:cNvPr id="8" name="Rectangle 7"/>
          <p:cNvSpPr/>
          <p:nvPr/>
        </p:nvSpPr>
        <p:spPr>
          <a:xfrm>
            <a:off x="2057400" y="2895600"/>
            <a:ext cx="4114800" cy="1477328"/>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@Bean</a:t>
            </a:r>
          </a:p>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LoadBalanced</a:t>
            </a:r>
            <a:endParaRPr lang="en-US" dirty="0">
              <a:solidFill>
                <a:srgbClr val="646464"/>
              </a:solidFill>
              <a:latin typeface="Calibri" charset="0"/>
              <a:ea typeface="Calibri" charset="0"/>
              <a:cs typeface="Calibri" charset="0"/>
            </a:endParaRP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getRestTemplate</a:t>
            </a:r>
            <a:r>
              <a:rPr lang="en-US" b="1" dirty="0">
                <a:solidFill>
                  <a:srgbClr val="000000"/>
                </a:solidFill>
                <a:latin typeface="Calibri" charset="0"/>
                <a:ea typeface="Calibri" charset="0"/>
                <a:cs typeface="Calibri" charset="0"/>
              </a:rPr>
              <a:t>() </a:t>
            </a:r>
            <a:r>
              <a:rPr lang="en-US" dirty="0">
                <a:solidFill>
                  <a:srgbClr val="000000"/>
                </a:solidFill>
                <a:latin typeface="Calibri" charset="0"/>
                <a:ea typeface="Calibri" charset="0"/>
                <a:cs typeface="Calibri" charset="0"/>
              </a:rPr>
              <a:t>{</a:t>
            </a:r>
          </a:p>
          <a:p>
            <a:r>
              <a:rPr lang="en-US" b="1" dirty="0">
                <a:solidFill>
                  <a:srgbClr val="7F0055"/>
                </a:solidFill>
                <a:latin typeface="Calibri" charset="0"/>
                <a:ea typeface="Calibri" charset="0"/>
                <a:cs typeface="Calibri" charset="0"/>
              </a:rPr>
              <a:t>	return</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642097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Feign Client</a:t>
            </a:r>
          </a:p>
        </p:txBody>
      </p:sp>
      <p:sp>
        <p:nvSpPr>
          <p:cNvPr id="43010" name="Content Placeholder 2"/>
          <p:cNvSpPr>
            <a:spLocks noGrp="1"/>
          </p:cNvSpPr>
          <p:nvPr>
            <p:ph idx="1"/>
          </p:nvPr>
        </p:nvSpPr>
        <p:spPr>
          <a:xfrm>
            <a:off x="360363" y="732471"/>
            <a:ext cx="8478837" cy="5058729"/>
          </a:xfrm>
        </p:spPr>
        <p:txBody>
          <a:bodyPr>
            <a:normAutofit/>
          </a:bodyPr>
          <a:lstStyle/>
          <a:p>
            <a:pPr marL="342900" indent="-342900">
              <a:buFont typeface="Arial" charset="0"/>
              <a:buChar char="•"/>
            </a:pPr>
            <a:r>
              <a:rPr lang="en-US" altLang="en-US" sz="2200" dirty="0"/>
              <a:t>Netflix provides Feign as an abstraction over REST-based calls, by which </a:t>
            </a:r>
            <a:r>
              <a:rPr lang="en-US" altLang="en-US" sz="2200" dirty="0" err="1"/>
              <a:t>microservices</a:t>
            </a:r>
            <a:r>
              <a:rPr lang="en-US" altLang="en-US" sz="2200" dirty="0"/>
              <a:t> can communicate with each other, but developers don't have to bother about REST internal details. </a:t>
            </a:r>
          </a:p>
          <a:p>
            <a:pPr marL="342900" indent="-342900">
              <a:buFont typeface="Arial" charset="0"/>
              <a:buChar char="•"/>
            </a:pPr>
            <a:r>
              <a:rPr lang="en-US" sz="2200" dirty="0"/>
              <a:t>Create an interface/contract, then Spring creates the original implementation on the fly, so a REST-based service call is abstracted from developers </a:t>
            </a:r>
          </a:p>
          <a:p>
            <a:pPr marL="342900" indent="-342900">
              <a:buFont typeface="Arial" charset="0"/>
              <a:buChar char="•"/>
            </a:pPr>
            <a:endParaRPr lang="en-US" altLang="en-US" sz="2200" dirty="0"/>
          </a:p>
        </p:txBody>
      </p:sp>
    </p:spTree>
    <p:extLst>
      <p:ext uri="{BB962C8B-B14F-4D97-AF65-F5344CB8AC3E}">
        <p14:creationId xmlns:p14="http://schemas.microsoft.com/office/powerpoint/2010/main" val="1077419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Enable Feign Client</a:t>
            </a:r>
          </a:p>
        </p:txBody>
      </p:sp>
      <p:sp>
        <p:nvSpPr>
          <p:cNvPr id="43010" name="Content Placeholder 2"/>
          <p:cNvSpPr>
            <a:spLocks noGrp="1"/>
          </p:cNvSpPr>
          <p:nvPr>
            <p:ph idx="1"/>
          </p:nvPr>
        </p:nvSpPr>
        <p:spPr>
          <a:xfrm>
            <a:off x="360363" y="732471"/>
            <a:ext cx="8326437" cy="2467929"/>
          </a:xfrm>
        </p:spPr>
        <p:txBody>
          <a:bodyPr>
            <a:normAutofit/>
          </a:bodyPr>
          <a:lstStyle/>
          <a:p>
            <a:pPr marL="342900" indent="-342900">
              <a:buFont typeface="Arial" charset="0"/>
              <a:buChar char="•"/>
            </a:pPr>
            <a:r>
              <a:rPr lang="en-US" altLang="en-US" dirty="0"/>
              <a:t>Add following dependency :</a:t>
            </a:r>
            <a:br>
              <a:rPr lang="en-US" altLang="en-US" dirty="0"/>
            </a:br>
            <a:r>
              <a:rPr lang="en-US" altLang="en-US" dirty="0"/>
              <a:t>&lt;dependency&gt;&lt;</a:t>
            </a:r>
            <a:r>
              <a:rPr lang="en-US" altLang="en-US" dirty="0" err="1"/>
              <a:t>groupId</a:t>
            </a:r>
            <a:r>
              <a:rPr lang="en-US" altLang="en-US" dirty="0"/>
              <a:t>&gt;</a:t>
            </a:r>
            <a:r>
              <a:rPr lang="en-US" altLang="en-US" dirty="0" err="1"/>
              <a:t>org.springframework.cloud</a:t>
            </a:r>
            <a:r>
              <a:rPr lang="en-US" altLang="en-US" dirty="0"/>
              <a:t>&lt;/</a:t>
            </a:r>
            <a:r>
              <a:rPr lang="en-US" altLang="en-US" dirty="0" err="1"/>
              <a:t>groupId</a:t>
            </a:r>
            <a:r>
              <a:rPr lang="en-US" altLang="en-US" dirty="0"/>
              <a:t>&gt;</a:t>
            </a:r>
            <a:br>
              <a:rPr lang="en-US" altLang="en-US" dirty="0"/>
            </a:br>
            <a:r>
              <a:rPr lang="en-US" altLang="en-US" dirty="0"/>
              <a:t>&lt;</a:t>
            </a:r>
            <a:r>
              <a:rPr lang="en-US" altLang="en-US" dirty="0" err="1"/>
              <a:t>artifactId</a:t>
            </a:r>
            <a:r>
              <a:rPr lang="en-US" altLang="en-US" dirty="0"/>
              <a:t>&gt;spring-cloud-starter-feign&lt;/</a:t>
            </a:r>
            <a:r>
              <a:rPr lang="en-US" altLang="en-US" dirty="0" err="1"/>
              <a:t>artifactId</a:t>
            </a:r>
            <a:r>
              <a:rPr lang="en-US" altLang="en-US" dirty="0"/>
              <a:t>&gt;</a:t>
            </a:r>
            <a:br>
              <a:rPr lang="en-US" altLang="en-US" dirty="0"/>
            </a:br>
            <a:r>
              <a:rPr lang="en-US" altLang="en-US" dirty="0"/>
              <a:t>&lt;version&gt;1.4.7.RELEASE&lt;/version&gt;&lt;/dependency&gt;</a:t>
            </a:r>
          </a:p>
          <a:p>
            <a:pPr marL="342900" indent="-342900">
              <a:buFont typeface="Arial" charset="0"/>
              <a:buChar char="•"/>
            </a:pPr>
            <a:r>
              <a:rPr lang="en-US" altLang="en-US" dirty="0"/>
              <a:t>Add </a:t>
            </a:r>
            <a:r>
              <a:rPr lang="en-US" dirty="0"/>
              <a:t>@</a:t>
            </a:r>
            <a:r>
              <a:rPr lang="en-US" dirty="0" err="1"/>
              <a:t>EnableFeignClients</a:t>
            </a:r>
            <a:r>
              <a:rPr lang="en-US" dirty="0"/>
              <a:t> on the class with main()</a:t>
            </a:r>
          </a:p>
          <a:p>
            <a:pPr marL="342900" indent="-342900">
              <a:buFont typeface="Arial" charset="0"/>
              <a:buChar char="•"/>
            </a:pPr>
            <a:r>
              <a:rPr lang="en-US" altLang="en-US" dirty="0"/>
              <a:t>Create an interface as follows:</a:t>
            </a:r>
          </a:p>
        </p:txBody>
      </p:sp>
      <p:sp>
        <p:nvSpPr>
          <p:cNvPr id="4" name="Rectangle 3"/>
          <p:cNvSpPr/>
          <p:nvPr/>
        </p:nvSpPr>
        <p:spPr>
          <a:xfrm>
            <a:off x="1165225" y="2590800"/>
            <a:ext cx="6858000" cy="1754326"/>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FeignClient</a:t>
            </a:r>
            <a:r>
              <a:rPr lang="en-US" dirty="0">
                <a:solidFill>
                  <a:srgbClr val="000000"/>
                </a:solidFill>
                <a:latin typeface="Calibri" charset="0"/>
                <a:ea typeface="Calibri" charset="0"/>
                <a:cs typeface="Calibri" charset="0"/>
              </a:rPr>
              <a:t>(name = </a:t>
            </a:r>
            <a:r>
              <a:rPr lang="en-US" dirty="0">
                <a:solidFill>
                  <a:srgbClr val="2A00FF"/>
                </a:solidFill>
                <a:latin typeface="Calibri" charset="0"/>
                <a:ea typeface="Calibri" charset="0"/>
                <a:cs typeface="Calibri" charset="0"/>
              </a:rPr>
              <a:t>"employee-producer"</a:t>
            </a:r>
            <a:r>
              <a:rPr lang="en-US" dirty="0">
                <a:solidFill>
                  <a:srgbClr val="000000"/>
                </a:solidFill>
                <a:latin typeface="Calibri" charset="0"/>
                <a:ea typeface="Calibri" charset="0"/>
                <a:cs typeface="Calibri" charset="0"/>
              </a:rPr>
              <a:t>)</a:t>
            </a: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interface</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EmployeeConsumerFeign</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RequestMapping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empdetails</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Employee </a:t>
            </a:r>
            <a:r>
              <a:rPr lang="en-US" b="1" dirty="0" err="1">
                <a:solidFill>
                  <a:srgbClr val="000000"/>
                </a:solidFill>
                <a:latin typeface="Calibri" charset="0"/>
                <a:ea typeface="Calibri" charset="0"/>
                <a:cs typeface="Calibri" charset="0"/>
              </a:rPr>
              <a:t>getEmployee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RequestMapping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emps</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EmployeeList</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getEmployees</a:t>
            </a:r>
            <a:r>
              <a:rPr lang="en-US" b="1" dirty="0">
                <a:solidFill>
                  <a:srgbClr val="000000"/>
                </a:solidFill>
                <a:latin typeface="Calibri" charset="0"/>
                <a:ea typeface="Calibri" charset="0"/>
                <a:cs typeface="Calibri" charset="0"/>
              </a:rPr>
              <a:t>(); </a:t>
            </a:r>
            <a:r>
              <a:rPr lang="en-US"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
        <p:nvSpPr>
          <p:cNvPr id="5" name="Rectangle 4"/>
          <p:cNvSpPr/>
          <p:nvPr/>
        </p:nvSpPr>
        <p:spPr>
          <a:xfrm>
            <a:off x="364110" y="4343400"/>
            <a:ext cx="8017889" cy="646331"/>
          </a:xfrm>
          <a:prstGeom prst="rect">
            <a:avLst/>
          </a:prstGeom>
        </p:spPr>
        <p:txBody>
          <a:bodyPr wrap="square">
            <a:spAutoFit/>
          </a:bodyPr>
          <a:lstStyle/>
          <a:p>
            <a:pPr marL="342900" indent="-342900">
              <a:buFont typeface="Arial" charset="0"/>
              <a:buChar char="•"/>
            </a:pPr>
            <a:r>
              <a:rPr lang="en-US" altLang="en-US" dirty="0" err="1"/>
              <a:t>Autowire</a:t>
            </a:r>
            <a:r>
              <a:rPr lang="en-US" altLang="en-US" dirty="0"/>
              <a:t> this interface in </a:t>
            </a:r>
            <a:r>
              <a:rPr lang="en-US" altLang="en-US" dirty="0" err="1"/>
              <a:t>EmployeeConsumerResource</a:t>
            </a:r>
            <a:r>
              <a:rPr lang="en-US" altLang="en-US" dirty="0"/>
              <a:t> class:</a:t>
            </a:r>
            <a:br>
              <a:rPr lang="en-US" altLang="en-US" dirty="0"/>
            </a:br>
            <a:endParaRPr lang="en-US" altLang="en-US" dirty="0"/>
          </a:p>
        </p:txBody>
      </p:sp>
      <p:sp>
        <p:nvSpPr>
          <p:cNvPr id="6" name="Rectangle 5"/>
          <p:cNvSpPr/>
          <p:nvPr/>
        </p:nvSpPr>
        <p:spPr>
          <a:xfrm>
            <a:off x="1676400" y="4572000"/>
            <a:ext cx="5562600" cy="646331"/>
          </a:xfrm>
          <a:prstGeom prst="rect">
            <a:avLst/>
          </a:prstGeom>
        </p:spPr>
        <p:txBody>
          <a:bodyPr wrap="square">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Autowired</a:t>
            </a:r>
            <a:endParaRPr lang="en-US" dirty="0">
              <a:solidFill>
                <a:srgbClr val="646464"/>
              </a:solidFill>
              <a:latin typeface="Calibri" charset="0"/>
              <a:ea typeface="Calibri" charset="0"/>
              <a:cs typeface="Calibri" charset="0"/>
            </a:endParaRPr>
          </a:p>
          <a:p>
            <a:r>
              <a:rPr lang="en-US" b="1" dirty="0">
                <a:solidFill>
                  <a:srgbClr val="7F0055"/>
                </a:solidFill>
                <a:latin typeface="Calibri" charset="0"/>
                <a:ea typeface="Calibri" charset="0"/>
                <a:cs typeface="Calibri" charset="0"/>
              </a:rPr>
              <a:t>private</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EmployeeConsumerFeign</a:t>
            </a:r>
            <a:r>
              <a:rPr lang="en-US" b="1" dirty="0">
                <a:solidFill>
                  <a:srgbClr val="000000"/>
                </a:solidFill>
                <a:latin typeface="Calibri" charset="0"/>
                <a:ea typeface="Calibri" charset="0"/>
                <a:cs typeface="Calibri" charset="0"/>
              </a:rPr>
              <a:t> </a:t>
            </a:r>
            <a:r>
              <a:rPr lang="en-US" b="1" dirty="0">
                <a:solidFill>
                  <a:srgbClr val="0000C0"/>
                </a:solidFill>
                <a:latin typeface="Calibri" charset="0"/>
                <a:ea typeface="Calibri" charset="0"/>
                <a:cs typeface="Calibri" charset="0"/>
              </a:rPr>
              <a:t>feign</a:t>
            </a:r>
            <a:r>
              <a:rPr lang="en-US" b="1"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
        <p:nvSpPr>
          <p:cNvPr id="8" name="Rectangle 7"/>
          <p:cNvSpPr/>
          <p:nvPr/>
        </p:nvSpPr>
        <p:spPr>
          <a:xfrm>
            <a:off x="715454" y="5552182"/>
            <a:ext cx="7315200" cy="1077218"/>
          </a:xfrm>
          <a:prstGeom prst="rect">
            <a:avLst/>
          </a:prstGeom>
          <a:ln>
            <a:solidFill>
              <a:schemeClr val="accent1"/>
            </a:solidFill>
          </a:ln>
        </p:spPr>
        <p:txBody>
          <a:bodyPr wrap="square">
            <a:spAutoFit/>
          </a:bodyPr>
          <a:lstStyle/>
          <a:p>
            <a:r>
              <a:rPr lang="en-US" sz="1600" dirty="0">
                <a:solidFill>
                  <a:srgbClr val="646464"/>
                </a:solidFill>
                <a:latin typeface="Calibri" charset="0"/>
                <a:ea typeface="Calibri" charset="0"/>
                <a:cs typeface="Calibri" charset="0"/>
              </a:rPr>
              <a:t>@</a:t>
            </a:r>
            <a:r>
              <a:rPr lang="en-US" sz="1600" dirty="0" err="1">
                <a:solidFill>
                  <a:srgbClr val="646464"/>
                </a:solidFill>
                <a:latin typeface="Calibri" charset="0"/>
                <a:ea typeface="Calibri" charset="0"/>
                <a:cs typeface="Calibri" charset="0"/>
              </a:rPr>
              <a:t>RequestMapping</a:t>
            </a:r>
            <a:r>
              <a:rPr lang="en-US" sz="1600" dirty="0">
                <a:solidFill>
                  <a:srgbClr val="000000"/>
                </a:solidFill>
                <a:latin typeface="Calibri" charset="0"/>
                <a:ea typeface="Calibri" charset="0"/>
                <a:cs typeface="Calibri" charset="0"/>
              </a:rPr>
              <a:t>(</a:t>
            </a:r>
            <a:r>
              <a:rPr lang="en-US" sz="1600" dirty="0">
                <a:solidFill>
                  <a:srgbClr val="2A00FF"/>
                </a:solidFill>
                <a:latin typeface="Calibri" charset="0"/>
                <a:ea typeface="Calibri" charset="0"/>
                <a:cs typeface="Calibri" charset="0"/>
              </a:rPr>
              <a:t>"/</a:t>
            </a:r>
            <a:r>
              <a:rPr lang="en-US" sz="1600" dirty="0" err="1">
                <a:solidFill>
                  <a:srgbClr val="2A00FF"/>
                </a:solidFill>
                <a:latin typeface="Calibri" charset="0"/>
                <a:ea typeface="Calibri" charset="0"/>
                <a:cs typeface="Calibri" charset="0"/>
              </a:rPr>
              <a:t>emps</a:t>
            </a:r>
            <a:r>
              <a:rPr lang="en-US" sz="1600" dirty="0">
                <a:solidFill>
                  <a:srgbClr val="2A00FF"/>
                </a:solidFill>
                <a:latin typeface="Calibri" charset="0"/>
                <a:ea typeface="Calibri" charset="0"/>
                <a:cs typeface="Calibri" charset="0"/>
              </a:rPr>
              <a:t>"</a:t>
            </a:r>
            <a:r>
              <a:rPr lang="en-US" sz="1600" dirty="0">
                <a:solidFill>
                  <a:srgbClr val="000000"/>
                </a:solidFill>
                <a:latin typeface="Calibri" charset="0"/>
                <a:ea typeface="Calibri" charset="0"/>
                <a:cs typeface="Calibri" charset="0"/>
              </a:rPr>
              <a:t>)</a:t>
            </a:r>
          </a:p>
          <a:p>
            <a:r>
              <a:rPr lang="en-US" sz="1600" b="1" dirty="0">
                <a:solidFill>
                  <a:srgbClr val="7F0055"/>
                </a:solidFill>
                <a:latin typeface="Calibri" charset="0"/>
                <a:ea typeface="Calibri" charset="0"/>
                <a:cs typeface="Calibri" charset="0"/>
              </a:rPr>
              <a:t>public</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EmployeeList</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getAllEmployees</a:t>
            </a:r>
            <a:r>
              <a:rPr lang="en-US" sz="1600" b="1" dirty="0">
                <a:solidFill>
                  <a:srgbClr val="000000"/>
                </a:solidFill>
                <a:latin typeface="Calibri" charset="0"/>
                <a:ea typeface="Calibri" charset="0"/>
                <a:cs typeface="Calibri" charset="0"/>
              </a:rPr>
              <a:t>() </a:t>
            </a:r>
            <a:r>
              <a:rPr lang="en-US" sz="1600" b="1" dirty="0">
                <a:solidFill>
                  <a:srgbClr val="7F0055"/>
                </a:solidFill>
                <a:latin typeface="Calibri" charset="0"/>
                <a:ea typeface="Calibri" charset="0"/>
                <a:cs typeface="Calibri" charset="0"/>
              </a:rPr>
              <a:t>throws</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RestClientException</a:t>
            </a:r>
            <a:r>
              <a:rPr lang="en-US" sz="1600" b="1" dirty="0">
                <a:solidFill>
                  <a:srgbClr val="000000"/>
                </a:solidFill>
                <a:latin typeface="Calibri" charset="0"/>
                <a:ea typeface="Calibri" charset="0"/>
                <a:cs typeface="Calibri" charset="0"/>
              </a:rPr>
              <a:t>, </a:t>
            </a:r>
            <a:r>
              <a:rPr lang="en-US" sz="1600" b="1" dirty="0" err="1">
                <a:solidFill>
                  <a:srgbClr val="000000"/>
                </a:solidFill>
                <a:latin typeface="Calibri" charset="0"/>
                <a:ea typeface="Calibri" charset="0"/>
                <a:cs typeface="Calibri" charset="0"/>
              </a:rPr>
              <a:t>IOException</a:t>
            </a:r>
            <a:r>
              <a:rPr lang="en-US" sz="1600" b="1" dirty="0">
                <a:solidFill>
                  <a:srgbClr val="000000"/>
                </a:solidFill>
                <a:latin typeface="Calibri" charset="0"/>
                <a:ea typeface="Calibri" charset="0"/>
                <a:cs typeface="Calibri" charset="0"/>
              </a:rPr>
              <a:t> {</a:t>
            </a:r>
          </a:p>
          <a:p>
            <a:r>
              <a:rPr lang="en-US" sz="1600" b="1" dirty="0">
                <a:solidFill>
                  <a:srgbClr val="7F0055"/>
                </a:solidFill>
                <a:latin typeface="Calibri" charset="0"/>
                <a:ea typeface="Calibri" charset="0"/>
                <a:cs typeface="Calibri" charset="0"/>
              </a:rPr>
              <a:t>	return</a:t>
            </a:r>
            <a:r>
              <a:rPr lang="en-US" sz="1600" b="1" dirty="0">
                <a:solidFill>
                  <a:srgbClr val="000000"/>
                </a:solidFill>
                <a:latin typeface="Calibri" charset="0"/>
                <a:ea typeface="Calibri" charset="0"/>
                <a:cs typeface="Calibri" charset="0"/>
              </a:rPr>
              <a:t> </a:t>
            </a:r>
            <a:r>
              <a:rPr lang="en-US" sz="1600" b="1" dirty="0" err="1">
                <a:solidFill>
                  <a:srgbClr val="6A3E3E"/>
                </a:solidFill>
                <a:latin typeface="Calibri" charset="0"/>
                <a:ea typeface="Calibri" charset="0"/>
                <a:cs typeface="Calibri" charset="0"/>
              </a:rPr>
              <a:t>feign.getEmployees</a:t>
            </a:r>
            <a:r>
              <a:rPr lang="en-US" sz="1600" b="1" dirty="0">
                <a:solidFill>
                  <a:srgbClr val="6A3E3E"/>
                </a:solidFill>
                <a:latin typeface="Calibri" charset="0"/>
                <a:ea typeface="Calibri" charset="0"/>
                <a:cs typeface="Calibri" charset="0"/>
              </a:rPr>
              <a:t>()</a:t>
            </a:r>
            <a:r>
              <a:rPr lang="en-US" sz="1600" b="1" dirty="0">
                <a:solidFill>
                  <a:srgbClr val="000000"/>
                </a:solidFill>
                <a:latin typeface="Calibri" charset="0"/>
                <a:ea typeface="Calibri" charset="0"/>
                <a:cs typeface="Calibri" charset="0"/>
              </a:rPr>
              <a:t>;</a:t>
            </a:r>
          </a:p>
          <a:p>
            <a:r>
              <a:rPr lang="en-US" sz="1600" dirty="0">
                <a:solidFill>
                  <a:srgbClr val="000000"/>
                </a:solidFill>
                <a:latin typeface="Calibri" charset="0"/>
                <a:ea typeface="Calibri" charset="0"/>
                <a:cs typeface="Calibri" charset="0"/>
              </a:rPr>
              <a:t>}</a:t>
            </a:r>
            <a:endParaRPr lang="en-US" sz="1600" dirty="0">
              <a:latin typeface="Calibri" charset="0"/>
              <a:ea typeface="Calibri" charset="0"/>
              <a:cs typeface="Calibri" charset="0"/>
            </a:endParaRPr>
          </a:p>
        </p:txBody>
      </p:sp>
      <p:sp>
        <p:nvSpPr>
          <p:cNvPr id="9" name="Rectangle 8"/>
          <p:cNvSpPr/>
          <p:nvPr/>
        </p:nvSpPr>
        <p:spPr>
          <a:xfrm>
            <a:off x="448756" y="5148671"/>
            <a:ext cx="7933244" cy="369332"/>
          </a:xfrm>
          <a:prstGeom prst="rect">
            <a:avLst/>
          </a:prstGeom>
        </p:spPr>
        <p:txBody>
          <a:bodyPr wrap="square">
            <a:spAutoFit/>
          </a:bodyPr>
          <a:lstStyle/>
          <a:p>
            <a:pPr marL="342900" indent="-342900">
              <a:buFont typeface="Arial" charset="0"/>
              <a:buChar char="•"/>
            </a:pPr>
            <a:r>
              <a:rPr lang="en-US" altLang="en-US" dirty="0"/>
              <a:t>Update the </a:t>
            </a:r>
            <a:r>
              <a:rPr lang="en-US" altLang="en-US" dirty="0" err="1"/>
              <a:t>getAllEmployees</a:t>
            </a:r>
            <a:r>
              <a:rPr lang="en-US" altLang="en-US" dirty="0"/>
              <a:t>() </a:t>
            </a:r>
            <a:r>
              <a:rPr lang="en-US" altLang="en-US"/>
              <a:t>to access the feign client:</a:t>
            </a:r>
            <a:endParaRPr lang="en-US" altLang="en-US" dirty="0"/>
          </a:p>
        </p:txBody>
      </p:sp>
    </p:spTree>
    <p:extLst>
      <p:ext uri="{BB962C8B-B14F-4D97-AF65-F5344CB8AC3E}">
        <p14:creationId xmlns:p14="http://schemas.microsoft.com/office/powerpoint/2010/main" val="2134944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Multiple Eureka Servers</a:t>
            </a:r>
          </a:p>
        </p:txBody>
      </p:sp>
      <p:sp>
        <p:nvSpPr>
          <p:cNvPr id="43010" name="Content Placeholder 2"/>
          <p:cNvSpPr>
            <a:spLocks noGrp="1"/>
          </p:cNvSpPr>
          <p:nvPr>
            <p:ph idx="1"/>
          </p:nvPr>
        </p:nvSpPr>
        <p:spPr>
          <a:xfrm>
            <a:off x="360363" y="732471"/>
            <a:ext cx="8326437" cy="410529"/>
          </a:xfrm>
        </p:spPr>
        <p:txBody>
          <a:bodyPr>
            <a:normAutofit/>
          </a:bodyPr>
          <a:lstStyle/>
          <a:p>
            <a:pPr marL="342900" indent="-342900">
              <a:buFont typeface="Arial" charset="0"/>
              <a:buChar char="•"/>
            </a:pPr>
            <a:r>
              <a:rPr lang="en-US" altLang="en-US" dirty="0"/>
              <a:t>Server 1</a:t>
            </a:r>
          </a:p>
        </p:txBody>
      </p:sp>
      <p:sp>
        <p:nvSpPr>
          <p:cNvPr id="4" name="Rectangle 3"/>
          <p:cNvSpPr/>
          <p:nvPr/>
        </p:nvSpPr>
        <p:spPr>
          <a:xfrm>
            <a:off x="2069300" y="683796"/>
            <a:ext cx="6858000" cy="2031325"/>
          </a:xfrm>
          <a:prstGeom prst="rect">
            <a:avLst/>
          </a:prstGeom>
          <a:ln>
            <a:solidFill>
              <a:schemeClr val="accent1"/>
            </a:solidFill>
          </a:ln>
        </p:spPr>
        <p:txBody>
          <a:bodyPr wrap="square">
            <a:spAutoFit/>
          </a:bodyPr>
          <a:lstStyle/>
          <a:p>
            <a:r>
              <a:rPr lang="en-IN" dirty="0" err="1"/>
              <a:t>spring.application.name</a:t>
            </a:r>
            <a:r>
              <a:rPr lang="en-IN" dirty="0"/>
              <a:t>=eureka-naming-server</a:t>
            </a:r>
            <a:br>
              <a:rPr lang="en-IN" dirty="0"/>
            </a:br>
            <a:r>
              <a:rPr lang="en-IN" dirty="0" err="1"/>
              <a:t>server.port</a:t>
            </a:r>
            <a:r>
              <a:rPr lang="en-IN" dirty="0"/>
              <a:t>=8761</a:t>
            </a:r>
            <a:br>
              <a:rPr lang="en-IN" dirty="0"/>
            </a:br>
            <a:r>
              <a:rPr lang="en-IN" dirty="0" err="1"/>
              <a:t>eureka.instance.hostname:localhost</a:t>
            </a:r>
            <a:br>
              <a:rPr lang="en-IN" dirty="0"/>
            </a:br>
            <a:r>
              <a:rPr lang="en-IN" dirty="0" err="1"/>
              <a:t>eureka.client.serviceUrl.defaultZone:http</a:t>
            </a:r>
            <a:r>
              <a:rPr lang="en-IN" dirty="0"/>
              <a:t>://localhost:8762/eureka/</a:t>
            </a:r>
            <a:br>
              <a:rPr lang="en-IN" dirty="0"/>
            </a:br>
            <a:br>
              <a:rPr lang="en-IN" dirty="0"/>
            </a:br>
            <a:r>
              <a:rPr lang="en-IN" dirty="0" err="1"/>
              <a:t>eureka.client.register</a:t>
            </a:r>
            <a:r>
              <a:rPr lang="en-IN" dirty="0"/>
              <a:t>-with-eureka=false</a:t>
            </a:r>
            <a:br>
              <a:rPr lang="en-IN" dirty="0"/>
            </a:br>
            <a:r>
              <a:rPr lang="en-IN" dirty="0" err="1"/>
              <a:t>eureka.client.fetch</a:t>
            </a:r>
            <a:r>
              <a:rPr lang="en-IN" dirty="0"/>
              <a:t>-registry=false</a:t>
            </a:r>
            <a:endParaRPr lang="en-US" dirty="0">
              <a:latin typeface="Calibri" charset="0"/>
              <a:ea typeface="Calibri" charset="0"/>
              <a:cs typeface="Calibri" charset="0"/>
            </a:endParaRPr>
          </a:p>
        </p:txBody>
      </p:sp>
      <p:sp>
        <p:nvSpPr>
          <p:cNvPr id="5" name="Rectangle 4"/>
          <p:cNvSpPr/>
          <p:nvPr/>
        </p:nvSpPr>
        <p:spPr>
          <a:xfrm>
            <a:off x="448755" y="2822670"/>
            <a:ext cx="8017889" cy="369332"/>
          </a:xfrm>
          <a:prstGeom prst="rect">
            <a:avLst/>
          </a:prstGeom>
        </p:spPr>
        <p:txBody>
          <a:bodyPr wrap="square">
            <a:spAutoFit/>
          </a:bodyPr>
          <a:lstStyle/>
          <a:p>
            <a:pPr marL="342900" indent="-342900">
              <a:buFont typeface="Arial" charset="0"/>
              <a:buChar char="•"/>
            </a:pPr>
            <a:r>
              <a:rPr lang="en-US" altLang="en-US" dirty="0"/>
              <a:t>Server 2</a:t>
            </a:r>
          </a:p>
        </p:txBody>
      </p:sp>
      <p:sp>
        <p:nvSpPr>
          <p:cNvPr id="8" name="Rectangle 7"/>
          <p:cNvSpPr/>
          <p:nvPr/>
        </p:nvSpPr>
        <p:spPr>
          <a:xfrm>
            <a:off x="2069300" y="3299551"/>
            <a:ext cx="6858000" cy="1754326"/>
          </a:xfrm>
          <a:prstGeom prst="rect">
            <a:avLst/>
          </a:prstGeom>
          <a:ln>
            <a:solidFill>
              <a:schemeClr val="accent1"/>
            </a:solidFill>
          </a:ln>
        </p:spPr>
        <p:txBody>
          <a:bodyPr wrap="square">
            <a:spAutoFit/>
          </a:bodyPr>
          <a:lstStyle/>
          <a:p>
            <a:r>
              <a:rPr lang="en-IN" dirty="0" err="1"/>
              <a:t>spring.application.name</a:t>
            </a:r>
            <a:r>
              <a:rPr lang="en-IN" dirty="0"/>
              <a:t>=eureka-naming-server</a:t>
            </a:r>
            <a:br>
              <a:rPr lang="en-IN" dirty="0"/>
            </a:br>
            <a:r>
              <a:rPr lang="en-IN" dirty="0" err="1"/>
              <a:t>server.port</a:t>
            </a:r>
            <a:r>
              <a:rPr lang="en-IN" dirty="0"/>
              <a:t>=8762</a:t>
            </a:r>
            <a:br>
              <a:rPr lang="en-IN" dirty="0"/>
            </a:br>
            <a:r>
              <a:rPr lang="en-IN" dirty="0" err="1"/>
              <a:t>eureka.instance.hostname:localhost</a:t>
            </a:r>
            <a:br>
              <a:rPr lang="en-IN" dirty="0"/>
            </a:br>
            <a:r>
              <a:rPr lang="en-IN" dirty="0" err="1"/>
              <a:t>eureka.client.serviceUrl.defaultZone:http</a:t>
            </a:r>
            <a:r>
              <a:rPr lang="en-IN" dirty="0"/>
              <a:t>://localhost:8761/eureka/</a:t>
            </a:r>
            <a:br>
              <a:rPr lang="en-IN" dirty="0"/>
            </a:br>
            <a:r>
              <a:rPr lang="en-IN" dirty="0" err="1"/>
              <a:t>eureka.client.register</a:t>
            </a:r>
            <a:r>
              <a:rPr lang="en-IN" dirty="0"/>
              <a:t>-with-eureka=false</a:t>
            </a:r>
            <a:br>
              <a:rPr lang="en-IN" dirty="0"/>
            </a:br>
            <a:r>
              <a:rPr lang="en-IN" dirty="0" err="1"/>
              <a:t>eureka.client.fetch</a:t>
            </a:r>
            <a:r>
              <a:rPr lang="en-IN" dirty="0"/>
              <a:t>-registry=false</a:t>
            </a:r>
            <a:endParaRPr lang="en-US" sz="1600" dirty="0">
              <a:latin typeface="Calibri" charset="0"/>
              <a:ea typeface="Calibri" charset="0"/>
              <a:cs typeface="Calibri" charset="0"/>
            </a:endParaRPr>
          </a:p>
        </p:txBody>
      </p:sp>
      <p:sp>
        <p:nvSpPr>
          <p:cNvPr id="10" name="Rectangle 9">
            <a:extLst>
              <a:ext uri="{FF2B5EF4-FFF2-40B4-BE49-F238E27FC236}">
                <a16:creationId xmlns:a16="http://schemas.microsoft.com/office/drawing/2014/main" id="{FA004EF7-D210-8F42-A50B-04091F46DF20}"/>
              </a:ext>
            </a:extLst>
          </p:cNvPr>
          <p:cNvSpPr/>
          <p:nvPr/>
        </p:nvSpPr>
        <p:spPr>
          <a:xfrm>
            <a:off x="444326" y="5453641"/>
            <a:ext cx="8017889" cy="923330"/>
          </a:xfrm>
          <a:prstGeom prst="rect">
            <a:avLst/>
          </a:prstGeom>
        </p:spPr>
        <p:txBody>
          <a:bodyPr wrap="square">
            <a:spAutoFit/>
          </a:bodyPr>
          <a:lstStyle/>
          <a:p>
            <a:pPr marL="342900" indent="-342900">
              <a:buFont typeface="Arial" charset="0"/>
              <a:buChar char="•"/>
            </a:pPr>
            <a:r>
              <a:rPr lang="en-US" altLang="en-US" dirty="0"/>
              <a:t>And in microservice:</a:t>
            </a:r>
          </a:p>
          <a:p>
            <a:pPr marL="342900" indent="-342900">
              <a:buFont typeface="Arial" charset="0"/>
              <a:buChar char="•"/>
            </a:pPr>
            <a:r>
              <a:rPr lang="en-IN" dirty="0" err="1"/>
              <a:t>eureka.client.serviceUrl.defaultZone</a:t>
            </a:r>
            <a:r>
              <a:rPr lang="en-IN"/>
              <a:t>=http://localhost:8761/eureka/,http://localhost:8762/eureka/</a:t>
            </a:r>
            <a:endParaRPr lang="en-US" altLang="en-US" dirty="0"/>
          </a:p>
        </p:txBody>
      </p:sp>
    </p:spTree>
    <p:extLst>
      <p:ext uri="{BB962C8B-B14F-4D97-AF65-F5344CB8AC3E}">
        <p14:creationId xmlns:p14="http://schemas.microsoft.com/office/powerpoint/2010/main" val="3351831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References</a:t>
            </a:r>
          </a:p>
        </p:txBody>
      </p:sp>
      <p:sp>
        <p:nvSpPr>
          <p:cNvPr id="43010" name="Content Placeholder 2"/>
          <p:cNvSpPr>
            <a:spLocks noGrp="1"/>
          </p:cNvSpPr>
          <p:nvPr>
            <p:ph idx="1"/>
          </p:nvPr>
        </p:nvSpPr>
        <p:spPr>
          <a:xfrm>
            <a:off x="360363" y="732471"/>
            <a:ext cx="8326437" cy="5058729"/>
          </a:xfrm>
        </p:spPr>
        <p:txBody>
          <a:bodyPr>
            <a:normAutofit fontScale="92500" lnSpcReduction="20000"/>
          </a:bodyPr>
          <a:lstStyle/>
          <a:p>
            <a:pPr marL="342900" indent="-342900">
              <a:buFont typeface="Arial" charset="0"/>
              <a:buChar char="•"/>
            </a:pPr>
            <a:r>
              <a:rPr lang="en-US" dirty="0">
                <a:hlinkClick r:id="rId3"/>
              </a:rPr>
              <a:t>https://developer.okta.com/blog/2019/05/23/java-microservices-spring-cloud-config</a:t>
            </a:r>
            <a:endParaRPr lang="en-US" dirty="0"/>
          </a:p>
          <a:p>
            <a:pPr marL="342900" indent="-342900">
              <a:buFont typeface="Arial" charset="0"/>
              <a:buChar char="•"/>
            </a:pPr>
            <a:r>
              <a:rPr lang="en-US" dirty="0">
                <a:hlinkClick r:id="rId4"/>
              </a:rPr>
              <a:t>https://developer.okta.com/blog/2019/05/13/angular-8-spring-boot-2</a:t>
            </a:r>
            <a:endParaRPr lang="en-US" dirty="0"/>
          </a:p>
          <a:p>
            <a:pPr marL="342900" indent="-342900">
              <a:buFont typeface="Arial" charset="0"/>
              <a:buChar char="•"/>
            </a:pPr>
            <a:r>
              <a:rPr lang="en-US" dirty="0">
                <a:hlinkClick r:id="rId5"/>
              </a:rPr>
              <a:t>https://developer.okta.com/blog/2019/05/15/spring-boot-login-options</a:t>
            </a:r>
            <a:endParaRPr lang="en-US" dirty="0"/>
          </a:p>
          <a:p>
            <a:pPr marL="342900" indent="-342900">
              <a:buFont typeface="Arial" charset="0"/>
              <a:buChar char="•"/>
            </a:pPr>
            <a:r>
              <a:rPr lang="en-US" dirty="0">
                <a:hlinkClick r:id="rId6"/>
              </a:rPr>
              <a:t>https://dzone.com/articles/spring-boot-applicationrunner-and-commandlinerunne</a:t>
            </a:r>
            <a:endParaRPr lang="en-US" dirty="0"/>
          </a:p>
          <a:p>
            <a:pPr marL="342900" indent="-342900">
              <a:buFont typeface="Arial" charset="0"/>
              <a:buChar char="•"/>
            </a:pPr>
            <a:r>
              <a:rPr lang="en-US" altLang="en-US" dirty="0">
                <a:hlinkClick r:id="rId7"/>
              </a:rPr>
              <a:t>https://spring.io/guides/gs/async-method/#initial</a:t>
            </a:r>
            <a:endParaRPr lang="en-US" altLang="en-US" dirty="0"/>
          </a:p>
          <a:p>
            <a:pPr marL="342900" indent="-342900">
              <a:buFont typeface="Arial" charset="0"/>
              <a:buChar char="•"/>
            </a:pPr>
            <a:r>
              <a:rPr lang="en-US" altLang="en-US" dirty="0">
                <a:hlinkClick r:id="rId8"/>
              </a:rPr>
              <a:t>https://www.sipios.com/blog-tech/how-to-make-parallel-calls-in-java-springboot-application-and-how-to-test-them</a:t>
            </a:r>
            <a:endParaRPr lang="en-US" altLang="en-US" dirty="0"/>
          </a:p>
          <a:p>
            <a:pPr marL="342900" indent="-342900">
              <a:buFont typeface="Arial" charset="0"/>
              <a:buChar char="•"/>
            </a:pPr>
            <a:r>
              <a:rPr lang="en-US" altLang="en-US" dirty="0">
                <a:hlinkClick r:id="rId9"/>
              </a:rPr>
              <a:t>https://developer.okta.com/blog/2019/05/22/java-microservices-spring-boot-spring-cloud</a:t>
            </a:r>
            <a:endParaRPr lang="en-US" altLang="en-US" dirty="0"/>
          </a:p>
          <a:p>
            <a:pPr marL="342900" indent="-342900">
              <a:buFont typeface="Arial" charset="0"/>
              <a:buChar char="•"/>
            </a:pPr>
            <a:r>
              <a:rPr lang="en-US" dirty="0">
                <a:hlinkClick r:id="rId10"/>
              </a:rPr>
              <a:t>https://www.edureka.co/blog/microservices-tutorial-with-example</a:t>
            </a:r>
            <a:endParaRPr lang="en-US" dirty="0"/>
          </a:p>
          <a:p>
            <a:pPr marL="342900" indent="-342900">
              <a:buFont typeface="Arial" charset="0"/>
              <a:buChar char="•"/>
            </a:pPr>
            <a:r>
              <a:rPr lang="en-US" dirty="0">
                <a:hlinkClick r:id="rId11"/>
              </a:rPr>
              <a:t>https://itnext.io/how-to-use-netflixs-eureka-and-spring-cloud-for-service-registry-8b43c8acdf4e</a:t>
            </a:r>
            <a:endParaRPr lang="en-US" dirty="0"/>
          </a:p>
          <a:p>
            <a:pPr marL="342900" indent="-342900">
              <a:buFont typeface="Arial" charset="0"/>
              <a:buChar char="•"/>
            </a:pPr>
            <a:r>
              <a:rPr lang="en-US" altLang="en-US" dirty="0">
                <a:hlinkClick r:id="rId12"/>
              </a:rPr>
              <a:t>https://www.munonye.com/microservices/</a:t>
            </a:r>
            <a:r>
              <a:rPr lang="en-US" altLang="en-US" dirty="0"/>
              <a:t> </a:t>
            </a:r>
          </a:p>
          <a:p>
            <a:pPr marL="342900" indent="-342900">
              <a:buFont typeface="Arial" charset="0"/>
              <a:buChar char="•"/>
            </a:pPr>
            <a:r>
              <a:rPr lang="en-US" altLang="en-US" dirty="0"/>
              <a:t>All Spring cloud projects</a:t>
            </a:r>
          </a:p>
          <a:p>
            <a:pPr marL="342900" indent="-342900">
              <a:buFont typeface="Arial" charset="0"/>
              <a:buChar char="•"/>
            </a:pPr>
            <a:r>
              <a:rPr lang="en-US" altLang="en-US" dirty="0">
                <a:hlinkClick r:id="rId13"/>
              </a:rPr>
              <a:t>https://github.com/eugenp/tutorials/tree/master/spring-cloud</a:t>
            </a:r>
            <a:endParaRPr lang="en-US" altLang="en-US" dirty="0"/>
          </a:p>
          <a:p>
            <a:pPr marL="342900" indent="-342900">
              <a:buFont typeface="Arial" charset="0"/>
              <a:buChar char="•"/>
            </a:pPr>
            <a:r>
              <a:rPr lang="en-US" altLang="en-US" dirty="0">
                <a:hlinkClick r:id="rId14"/>
              </a:rPr>
              <a:t>https://piotrminkowski.com/2020/02/20/microservices-api-documentation-with-springdoc-openapi/</a:t>
            </a:r>
            <a:r>
              <a:rPr lang="en-US" altLang="en-US" dirty="0"/>
              <a:t> =&gt; nice demo</a:t>
            </a:r>
          </a:p>
          <a:p>
            <a:pPr marL="342900" indent="-342900">
              <a:buFont typeface="Arial" charset="0"/>
              <a:buChar char="•"/>
            </a:pPr>
            <a:r>
              <a:rPr lang="en-US" altLang="en-US" dirty="0">
                <a:hlinkClick r:id="rId15"/>
              </a:rPr>
              <a:t>https://medium.com/become-developer/how-to-work-with-multiple-instances-of-eureka-naming-server-to-avoid-a-single-point-of-failure-d953544281d0</a:t>
            </a:r>
            <a:r>
              <a:rPr lang="en-US" altLang="en-US" dirty="0"/>
              <a:t> </a:t>
            </a:r>
          </a:p>
          <a:p>
            <a:pPr marL="342900" indent="-342900">
              <a:buFont typeface="Arial" charset="0"/>
              <a:buChar char="•"/>
            </a:pPr>
            <a:endParaRPr lang="en-US" altLang="en-US" dirty="0"/>
          </a:p>
        </p:txBody>
      </p:sp>
    </p:spTree>
    <p:extLst>
      <p:ext uri="{BB962C8B-B14F-4D97-AF65-F5344CB8AC3E}">
        <p14:creationId xmlns:p14="http://schemas.microsoft.com/office/powerpoint/2010/main" val="1181669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err="1"/>
              <a:t>CircuitBreaker</a:t>
            </a:r>
            <a:r>
              <a:rPr lang="en-US" dirty="0"/>
              <a:t> breaker;</a:t>
            </a:r>
          </a:p>
          <a:p>
            <a:r>
              <a:rPr lang="en-US" dirty="0"/>
              <a:t>	</a:t>
            </a:r>
            <a:r>
              <a:rPr lang="en-US" dirty="0" err="1"/>
              <a:t>FailingBookService</a:t>
            </a:r>
            <a:r>
              <a:rPr lang="en-US" dirty="0"/>
              <a:t> </a:t>
            </a:r>
            <a:r>
              <a:rPr lang="en-US" dirty="0" err="1"/>
              <a:t>failbookService</a:t>
            </a:r>
            <a:r>
              <a:rPr lang="en-US" dirty="0"/>
              <a:t>;</a:t>
            </a:r>
          </a:p>
          <a:p>
            <a:r>
              <a:rPr lang="en-US" dirty="0"/>
              <a:t>	</a:t>
            </a:r>
          </a:p>
          <a:p>
            <a:r>
              <a:rPr lang="en-US" dirty="0"/>
              <a:t>	</a:t>
            </a:r>
            <a:r>
              <a:rPr lang="en-US" b="1" dirty="0"/>
              <a:t>public </a:t>
            </a:r>
            <a:r>
              <a:rPr lang="en-US" b="1" dirty="0" err="1"/>
              <a:t>BookCatalogService</a:t>
            </a:r>
            <a:r>
              <a:rPr lang="en-US" b="1" dirty="0"/>
              <a:t>(</a:t>
            </a:r>
            <a:r>
              <a:rPr lang="en-US" b="1" dirty="0" err="1"/>
              <a:t>FailingBookService</a:t>
            </a:r>
            <a:r>
              <a:rPr lang="en-US" b="1" dirty="0"/>
              <a:t> </a:t>
            </a:r>
            <a:r>
              <a:rPr lang="en-US" b="1" dirty="0" err="1"/>
              <a:t>failBookService</a:t>
            </a:r>
            <a:r>
              <a:rPr lang="en-US" b="1" dirty="0"/>
              <a:t>, </a:t>
            </a:r>
            <a:r>
              <a:rPr lang="en-US" b="1" u="sng" dirty="0" err="1"/>
              <a:t>CircuitBreakerFactory</a:t>
            </a:r>
            <a:r>
              <a:rPr lang="en-US" b="1" u="sng" dirty="0"/>
              <a:t> factory) {</a:t>
            </a:r>
          </a:p>
          <a:p>
            <a:r>
              <a:rPr lang="en-US" dirty="0"/>
              <a:t>		</a:t>
            </a:r>
            <a:r>
              <a:rPr lang="en-US" b="1" dirty="0" err="1"/>
              <a:t>this.failbookService</a:t>
            </a:r>
            <a:r>
              <a:rPr lang="en-US" b="1" dirty="0"/>
              <a:t> = </a:t>
            </a:r>
            <a:r>
              <a:rPr lang="en-US" b="1" dirty="0" err="1"/>
              <a:t>failBookService</a:t>
            </a:r>
            <a:r>
              <a:rPr lang="en-US" b="1" dirty="0"/>
              <a:t>;</a:t>
            </a:r>
          </a:p>
          <a:p>
            <a:r>
              <a:rPr lang="en-US" dirty="0"/>
              <a:t>		</a:t>
            </a:r>
            <a:r>
              <a:rPr lang="en-US" b="1" dirty="0" err="1"/>
              <a:t>this.breaker</a:t>
            </a:r>
            <a:r>
              <a:rPr lang="en-US" b="1" dirty="0"/>
              <a:t> =  </a:t>
            </a:r>
            <a:r>
              <a:rPr lang="en-US" b="1" dirty="0" err="1"/>
              <a:t>factory.create</a:t>
            </a:r>
            <a:r>
              <a:rPr lang="en-US" b="1" dirty="0"/>
              <a:t>("cb1");</a:t>
            </a:r>
          </a:p>
          <a:p>
            <a:r>
              <a:rPr lang="en-US" dirty="0"/>
              <a:t>	}</a:t>
            </a:r>
          </a:p>
          <a:p>
            <a:endParaRPr lang="en-US" dirty="0"/>
          </a:p>
          <a:p>
            <a:endParaRPr lang="en-US" dirty="0"/>
          </a:p>
          <a:p>
            <a:r>
              <a:rPr lang="en-US" b="1" dirty="0"/>
              <a:t>return </a:t>
            </a:r>
            <a:r>
              <a:rPr lang="en-US" b="1" dirty="0" err="1"/>
              <a:t>bookids.stream</a:t>
            </a:r>
            <a:r>
              <a:rPr lang="en-US" b="1" dirty="0"/>
              <a:t>().map(</a:t>
            </a:r>
            <a:r>
              <a:rPr lang="en-US" b="1" dirty="0" err="1"/>
              <a:t>bookid</a:t>
            </a:r>
            <a:r>
              <a:rPr lang="en-US" b="1" dirty="0"/>
              <a:t> -&gt; {</a:t>
            </a:r>
          </a:p>
          <a:p>
            <a:r>
              <a:rPr lang="en-US" dirty="0"/>
              <a:t>				Book b1 = </a:t>
            </a:r>
            <a:r>
              <a:rPr lang="en-US" b="1" dirty="0" err="1"/>
              <a:t>this.</a:t>
            </a:r>
            <a:r>
              <a:rPr lang="en-US" b="1" u="sng" dirty="0" err="1"/>
              <a:t>breaker.run</a:t>
            </a:r>
            <a:r>
              <a:rPr lang="en-US" b="1" u="sng" dirty="0"/>
              <a:t>(</a:t>
            </a:r>
          </a:p>
          <a:p>
            <a:r>
              <a:rPr lang="en-US" dirty="0"/>
              <a:t>						()-&gt; </a:t>
            </a:r>
            <a:r>
              <a:rPr lang="en-US" b="1" dirty="0" err="1"/>
              <a:t>this.bookFeign.getBook</a:t>
            </a:r>
            <a:r>
              <a:rPr lang="en-US" b="1" dirty="0"/>
              <a:t>(</a:t>
            </a:r>
            <a:r>
              <a:rPr lang="en-US" b="1" dirty="0" err="1"/>
              <a:t>bookid</a:t>
            </a:r>
            <a:r>
              <a:rPr lang="en-US" b="1" dirty="0"/>
              <a:t>), </a:t>
            </a:r>
          </a:p>
          <a:p>
            <a:r>
              <a:rPr lang="en-US" dirty="0"/>
              <a:t>						</a:t>
            </a:r>
            <a:r>
              <a:rPr lang="en-US" dirty="0" err="1"/>
              <a:t>throwable</a:t>
            </a:r>
            <a:r>
              <a:rPr lang="en-US" dirty="0"/>
              <a:t> -&gt; </a:t>
            </a:r>
            <a:r>
              <a:rPr lang="en-US" b="1" dirty="0"/>
              <a:t>this.failbookService.getBook1(</a:t>
            </a:r>
            <a:r>
              <a:rPr lang="en-US" b="1" dirty="0" err="1"/>
              <a:t>bookid</a:t>
            </a:r>
            <a:r>
              <a:rPr lang="en-US" b="1" dirty="0"/>
              <a:t>));</a:t>
            </a:r>
          </a:p>
          <a:p>
            <a:r>
              <a:rPr lang="en-US" dirty="0"/>
              <a:t>				// = </a:t>
            </a:r>
            <a:r>
              <a:rPr lang="en-US" dirty="0" err="1"/>
              <a:t>this.bookFeign.getBook</a:t>
            </a:r>
            <a:r>
              <a:rPr lang="en-US" dirty="0"/>
              <a:t>(</a:t>
            </a:r>
            <a:r>
              <a:rPr lang="en-US" u="sng" dirty="0" err="1"/>
              <a:t>bookid</a:t>
            </a:r>
            <a:r>
              <a:rPr lang="en-US" u="sng" dirty="0"/>
              <a:t>);</a:t>
            </a:r>
          </a:p>
          <a:p>
            <a:r>
              <a:rPr lang="en-US" dirty="0"/>
              <a:t>				</a:t>
            </a:r>
            <a:r>
              <a:rPr lang="en-US" dirty="0" err="1"/>
              <a:t>UserCatalog</a:t>
            </a:r>
            <a:r>
              <a:rPr lang="en-US" dirty="0"/>
              <a:t> catalog = </a:t>
            </a:r>
            <a:r>
              <a:rPr lang="en-US" b="1" dirty="0"/>
              <a:t>new </a:t>
            </a:r>
            <a:r>
              <a:rPr lang="en-US" b="1" dirty="0" err="1"/>
              <a:t>UserCatalog</a:t>
            </a:r>
            <a:r>
              <a:rPr lang="en-US" b="1" dirty="0"/>
              <a:t>(email, b1.getTitle(), b1.getDescription(),null);  </a:t>
            </a:r>
          </a:p>
          <a:p>
            <a:r>
              <a:rPr lang="en-US" dirty="0"/>
              <a:t>						</a:t>
            </a:r>
            <a:r>
              <a:rPr lang="en-US" b="1" dirty="0"/>
              <a:t>return catalog;</a:t>
            </a:r>
          </a:p>
          <a:p>
            <a:r>
              <a:rPr lang="mr-IN" dirty="0"/>
              <a:t>			})</a:t>
            </a:r>
          </a:p>
          <a:p>
            <a:r>
              <a:rPr lang="en-US" dirty="0"/>
              <a:t>			.collect(</a:t>
            </a:r>
            <a:r>
              <a:rPr lang="en-US" dirty="0" err="1"/>
              <a:t>Collectors.</a:t>
            </a:r>
            <a:r>
              <a:rPr lang="en-US" i="1" dirty="0" err="1"/>
              <a:t>toList</a:t>
            </a:r>
            <a:r>
              <a:rPr lang="en-US" i="1" dirty="0"/>
              <a:t>());</a:t>
            </a:r>
          </a:p>
          <a:p>
            <a:endParaRPr lang="en-US" i="1" dirty="0"/>
          </a:p>
          <a:p>
            <a:endParaRPr lang="en-US" i="1" dirty="0"/>
          </a:p>
          <a:p>
            <a:r>
              <a:rPr lang="en-US" b="1" dirty="0"/>
              <a:t>public Book getBook1(String </a:t>
            </a:r>
            <a:r>
              <a:rPr lang="en-US" b="1" dirty="0" err="1"/>
              <a:t>bookid</a:t>
            </a:r>
            <a:r>
              <a:rPr lang="en-US" b="1" dirty="0"/>
              <a:t>)</a:t>
            </a:r>
          </a:p>
          <a:p>
            <a:r>
              <a:rPr lang="en-US" dirty="0"/>
              <a:t>	{</a:t>
            </a:r>
          </a:p>
          <a:p>
            <a:r>
              <a:rPr lang="en-US" dirty="0"/>
              <a:t>		</a:t>
            </a:r>
            <a:r>
              <a:rPr lang="en-US" b="1" dirty="0"/>
              <a:t>return new Book("Sorry", "Not available");</a:t>
            </a:r>
          </a:p>
          <a:p>
            <a:r>
              <a:rPr lang="en-US" dirty="0"/>
              <a:t>	}</a:t>
            </a:r>
          </a:p>
        </p:txBody>
      </p:sp>
    </p:spTree>
    <p:extLst>
      <p:ext uri="{BB962C8B-B14F-4D97-AF65-F5344CB8AC3E}">
        <p14:creationId xmlns:p14="http://schemas.microsoft.com/office/powerpoint/2010/main" val="1573618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t Is An HVAC System? | Service Champ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533400"/>
            <a:ext cx="8380751" cy="58586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606" y="0"/>
            <a:ext cx="1522789" cy="369332"/>
          </a:xfrm>
          <a:prstGeom prst="rect">
            <a:avLst/>
          </a:prstGeom>
          <a:noFill/>
        </p:spPr>
        <p:txBody>
          <a:bodyPr wrap="none" rtlCol="0">
            <a:spAutoFit/>
          </a:bodyPr>
          <a:lstStyle/>
          <a:p>
            <a:pPr algn="ctr"/>
            <a:r>
              <a:rPr lang="en-US" b="1" dirty="0"/>
              <a:t>HVAC SYSTEM</a:t>
            </a:r>
          </a:p>
        </p:txBody>
      </p:sp>
    </p:spTree>
    <p:extLst>
      <p:ext uri="{BB962C8B-B14F-4D97-AF65-F5344CB8AC3E}">
        <p14:creationId xmlns:p14="http://schemas.microsoft.com/office/powerpoint/2010/main" val="205766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78567" y="1403151"/>
            <a:ext cx="1060339"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Policy</a:t>
            </a:r>
          </a:p>
        </p:txBody>
      </p:sp>
      <p:sp>
        <p:nvSpPr>
          <p:cNvPr id="7" name="Rectangle 6"/>
          <p:cNvSpPr/>
          <p:nvPr/>
        </p:nvSpPr>
        <p:spPr>
          <a:xfrm>
            <a:off x="6441627" y="3459031"/>
            <a:ext cx="1097280"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Support</a:t>
            </a:r>
          </a:p>
        </p:txBody>
      </p:sp>
      <p:sp>
        <p:nvSpPr>
          <p:cNvPr id="8" name="Rectangle 7"/>
          <p:cNvSpPr/>
          <p:nvPr/>
        </p:nvSpPr>
        <p:spPr>
          <a:xfrm>
            <a:off x="6478568" y="2419996"/>
            <a:ext cx="1097280"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Claims</a:t>
            </a:r>
          </a:p>
        </p:txBody>
      </p:sp>
      <p:sp>
        <p:nvSpPr>
          <p:cNvPr id="59" name="TextBox 58"/>
          <p:cNvSpPr txBox="1"/>
          <p:nvPr/>
        </p:nvSpPr>
        <p:spPr>
          <a:xfrm>
            <a:off x="502360" y="268069"/>
            <a:ext cx="3546292" cy="646331"/>
          </a:xfrm>
          <a:prstGeom prst="rect">
            <a:avLst/>
          </a:prstGeom>
          <a:noFill/>
        </p:spPr>
        <p:txBody>
          <a:bodyPr wrap="none" rtlCol="0">
            <a:spAutoFit/>
          </a:bodyPr>
          <a:lstStyle/>
          <a:p>
            <a:r>
              <a:rPr lang="en-US" sz="3600" b="1" dirty="0"/>
              <a:t>Real Life Scenario</a:t>
            </a:r>
          </a:p>
        </p:txBody>
      </p:sp>
      <p:sp>
        <p:nvSpPr>
          <p:cNvPr id="36" name="Can 35"/>
          <p:cNvSpPr/>
          <p:nvPr/>
        </p:nvSpPr>
        <p:spPr>
          <a:xfrm>
            <a:off x="8122632" y="1072618"/>
            <a:ext cx="661419"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n 51"/>
          <p:cNvSpPr/>
          <p:nvPr/>
        </p:nvSpPr>
        <p:spPr>
          <a:xfrm>
            <a:off x="8148032" y="2243397"/>
            <a:ext cx="661419"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an 52"/>
          <p:cNvSpPr/>
          <p:nvPr/>
        </p:nvSpPr>
        <p:spPr>
          <a:xfrm>
            <a:off x="8122632" y="3384117"/>
            <a:ext cx="661419"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79871" y="2084456"/>
            <a:ext cx="1809515" cy="1585480"/>
          </a:xfrm>
          <a:prstGeom prst="rect">
            <a:avLst/>
          </a:prstGeom>
        </p:spPr>
      </p:pic>
      <p:pic>
        <p:nvPicPr>
          <p:cNvPr id="11" name="Picture 10"/>
          <p:cNvPicPr>
            <a:picLocks noChangeAspect="1"/>
          </p:cNvPicPr>
          <p:nvPr/>
        </p:nvPicPr>
        <p:blipFill>
          <a:blip r:embed="rId4"/>
          <a:stretch>
            <a:fillRect/>
          </a:stretch>
        </p:blipFill>
        <p:spPr>
          <a:xfrm>
            <a:off x="2590800" y="1834618"/>
            <a:ext cx="2463800" cy="2463800"/>
          </a:xfrm>
          <a:prstGeom prst="rect">
            <a:avLst/>
          </a:prstGeom>
        </p:spPr>
      </p:pic>
      <p:sp>
        <p:nvSpPr>
          <p:cNvPr id="16" name="TextBox 15"/>
          <p:cNvSpPr txBox="1"/>
          <p:nvPr/>
        </p:nvSpPr>
        <p:spPr>
          <a:xfrm>
            <a:off x="2895600" y="1285163"/>
            <a:ext cx="1916075" cy="369332"/>
          </a:xfrm>
          <a:prstGeom prst="rect">
            <a:avLst/>
          </a:prstGeom>
          <a:noFill/>
        </p:spPr>
        <p:txBody>
          <a:bodyPr wrap="square" rtlCol="0">
            <a:spAutoFit/>
          </a:bodyPr>
          <a:lstStyle/>
          <a:p>
            <a:r>
              <a:rPr lang="en-US" dirty="0" err="1"/>
              <a:t>Insurance.com</a:t>
            </a:r>
            <a:endParaRPr lang="en-US" dirty="0"/>
          </a:p>
        </p:txBody>
      </p:sp>
      <p:cxnSp>
        <p:nvCxnSpPr>
          <p:cNvPr id="19" name="Straight Arrow Connector 18"/>
          <p:cNvCxnSpPr>
            <a:endCxn id="6" idx="1"/>
          </p:cNvCxnSpPr>
          <p:nvPr/>
        </p:nvCxnSpPr>
        <p:spPr>
          <a:xfrm flipV="1">
            <a:off x="4811675" y="1631751"/>
            <a:ext cx="1666892" cy="137364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8" idx="1"/>
          </p:cNvCxnSpPr>
          <p:nvPr/>
        </p:nvCxnSpPr>
        <p:spPr>
          <a:xfrm flipV="1">
            <a:off x="4781527" y="2648596"/>
            <a:ext cx="1697041" cy="3820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7" idx="1"/>
          </p:cNvCxnSpPr>
          <p:nvPr/>
        </p:nvCxnSpPr>
        <p:spPr>
          <a:xfrm>
            <a:off x="4781526" y="3041185"/>
            <a:ext cx="1660101" cy="64644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304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Effect transition="in" filter="fade">
                                      <p:cBhvr>
                                        <p:cTn id="49" dur="500"/>
                                        <p:tgtEl>
                                          <p:spTgt spid="3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500" fill="hold"/>
                                        <p:tgtEl>
                                          <p:spTgt spid="52"/>
                                        </p:tgtEl>
                                        <p:attrNameLst>
                                          <p:attrName>ppt_w</p:attrName>
                                        </p:attrNameLst>
                                      </p:cBhvr>
                                      <p:tavLst>
                                        <p:tav tm="0">
                                          <p:val>
                                            <p:fltVal val="0"/>
                                          </p:val>
                                        </p:tav>
                                        <p:tav tm="100000">
                                          <p:val>
                                            <p:strVal val="#ppt_w"/>
                                          </p:val>
                                        </p:tav>
                                      </p:tavLst>
                                    </p:anim>
                                    <p:anim calcmode="lin" valueType="num">
                                      <p:cBhvr>
                                        <p:cTn id="53" dur="500" fill="hold"/>
                                        <p:tgtEl>
                                          <p:spTgt spid="52"/>
                                        </p:tgtEl>
                                        <p:attrNameLst>
                                          <p:attrName>ppt_h</p:attrName>
                                        </p:attrNameLst>
                                      </p:cBhvr>
                                      <p:tavLst>
                                        <p:tav tm="0">
                                          <p:val>
                                            <p:fltVal val="0"/>
                                          </p:val>
                                        </p:tav>
                                        <p:tav tm="100000">
                                          <p:val>
                                            <p:strVal val="#ppt_h"/>
                                          </p:val>
                                        </p:tav>
                                      </p:tavLst>
                                    </p:anim>
                                    <p:animEffect transition="in" filter="fade">
                                      <p:cBhvr>
                                        <p:cTn id="54" dur="500"/>
                                        <p:tgtEl>
                                          <p:spTgt spid="5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p:cTn id="57" dur="500" fill="hold"/>
                                        <p:tgtEl>
                                          <p:spTgt spid="53"/>
                                        </p:tgtEl>
                                        <p:attrNameLst>
                                          <p:attrName>ppt_w</p:attrName>
                                        </p:attrNameLst>
                                      </p:cBhvr>
                                      <p:tavLst>
                                        <p:tav tm="0">
                                          <p:val>
                                            <p:fltVal val="0"/>
                                          </p:val>
                                        </p:tav>
                                        <p:tav tm="100000">
                                          <p:val>
                                            <p:strVal val="#ppt_w"/>
                                          </p:val>
                                        </p:tav>
                                      </p:tavLst>
                                    </p:anim>
                                    <p:anim calcmode="lin" valueType="num">
                                      <p:cBhvr>
                                        <p:cTn id="58" dur="500" fill="hold"/>
                                        <p:tgtEl>
                                          <p:spTgt spid="53"/>
                                        </p:tgtEl>
                                        <p:attrNameLst>
                                          <p:attrName>ppt_h</p:attrName>
                                        </p:attrNameLst>
                                      </p:cBhvr>
                                      <p:tavLst>
                                        <p:tav tm="0">
                                          <p:val>
                                            <p:fltVal val="0"/>
                                          </p:val>
                                        </p:tav>
                                        <p:tav tm="100000">
                                          <p:val>
                                            <p:strVal val="#ppt_h"/>
                                          </p:val>
                                        </p:tav>
                                      </p:tavLst>
                                    </p:anim>
                                    <p:animEffect transition="in" filter="fade">
                                      <p:cBhvr>
                                        <p:cTn id="59" dur="500"/>
                                        <p:tgtEl>
                                          <p:spTgt spid="53"/>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p:tgtEl>
                                          <p:spTgt spid="19"/>
                                        </p:tgtEl>
                                        <p:attrNameLst>
                                          <p:attrName>ppt_y</p:attrName>
                                        </p:attrNameLst>
                                      </p:cBhvr>
                                      <p:tavLst>
                                        <p:tav tm="0">
                                          <p:val>
                                            <p:strVal val="#ppt_y+#ppt_h*1.125000"/>
                                          </p:val>
                                        </p:tav>
                                        <p:tav tm="100000">
                                          <p:val>
                                            <p:strVal val="#ppt_y"/>
                                          </p:val>
                                        </p:tav>
                                      </p:tavLst>
                                    </p:anim>
                                    <p:animEffect transition="in" filter="wipe(up)">
                                      <p:cBhvr>
                                        <p:cTn id="65" dur="500"/>
                                        <p:tgtEl>
                                          <p:spTgt spid="19"/>
                                        </p:tgtEl>
                                      </p:cBhvr>
                                    </p:animEffect>
                                  </p:childTnLst>
                                </p:cTn>
                              </p:par>
                              <p:par>
                                <p:cTn id="66" presetID="12" presetClass="entr" presetSubtype="4"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p:tgtEl>
                                          <p:spTgt spid="20"/>
                                        </p:tgtEl>
                                        <p:attrNameLst>
                                          <p:attrName>ppt_y</p:attrName>
                                        </p:attrNameLst>
                                      </p:cBhvr>
                                      <p:tavLst>
                                        <p:tav tm="0">
                                          <p:val>
                                            <p:strVal val="#ppt_y+#ppt_h*1.125000"/>
                                          </p:val>
                                        </p:tav>
                                        <p:tav tm="100000">
                                          <p:val>
                                            <p:strVal val="#ppt_y"/>
                                          </p:val>
                                        </p:tav>
                                      </p:tavLst>
                                    </p:anim>
                                    <p:animEffect transition="in" filter="wipe(up)">
                                      <p:cBhvr>
                                        <p:cTn id="69" dur="500"/>
                                        <p:tgtEl>
                                          <p:spTgt spid="20"/>
                                        </p:tgtEl>
                                      </p:cBhvr>
                                    </p:animEffect>
                                  </p:childTnLst>
                                </p:cTn>
                              </p:par>
                              <p:par>
                                <p:cTn id="70" presetID="12" presetClass="entr" presetSubtype="4"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p:tgtEl>
                                          <p:spTgt spid="24"/>
                                        </p:tgtEl>
                                        <p:attrNameLst>
                                          <p:attrName>ppt_y</p:attrName>
                                        </p:attrNameLst>
                                      </p:cBhvr>
                                      <p:tavLst>
                                        <p:tav tm="0">
                                          <p:val>
                                            <p:strVal val="#ppt_y+#ppt_h*1.125000"/>
                                          </p:val>
                                        </p:tav>
                                        <p:tav tm="100000">
                                          <p:val>
                                            <p:strVal val="#ppt_y"/>
                                          </p:val>
                                        </p:tav>
                                      </p:tavLst>
                                    </p:anim>
                                    <p:animEffect transition="in" filter="wipe(up)">
                                      <p:cBhvr>
                                        <p:cTn id="7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6" grpId="0" animBg="1"/>
      <p:bldP spid="52" grpId="0" animBg="1"/>
      <p:bldP spid="53"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57600" y="1225442"/>
            <a:ext cx="2438400" cy="38862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10000" y="1377842"/>
            <a:ext cx="2133600" cy="3505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Monolithic Architecture</a:t>
            </a:r>
          </a:p>
        </p:txBody>
      </p:sp>
      <p:sp>
        <p:nvSpPr>
          <p:cNvPr id="4" name="Rectangle 3"/>
          <p:cNvSpPr/>
          <p:nvPr/>
        </p:nvSpPr>
        <p:spPr>
          <a:xfrm>
            <a:off x="762000" y="2940565"/>
            <a:ext cx="1060339"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Browser</a:t>
            </a:r>
          </a:p>
        </p:txBody>
      </p:sp>
      <p:sp>
        <p:nvSpPr>
          <p:cNvPr id="5" name="Rectangle 4"/>
          <p:cNvSpPr/>
          <p:nvPr/>
        </p:nvSpPr>
        <p:spPr>
          <a:xfrm>
            <a:off x="2286000" y="2940565"/>
            <a:ext cx="1060339"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Apache</a:t>
            </a:r>
          </a:p>
        </p:txBody>
      </p:sp>
      <p:sp>
        <p:nvSpPr>
          <p:cNvPr id="6" name="Rectangle 5"/>
          <p:cNvSpPr/>
          <p:nvPr/>
        </p:nvSpPr>
        <p:spPr>
          <a:xfrm>
            <a:off x="3951590" y="1654535"/>
            <a:ext cx="1839610"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UI</a:t>
            </a:r>
          </a:p>
        </p:txBody>
      </p:sp>
      <p:sp>
        <p:nvSpPr>
          <p:cNvPr id="7" name="Rectangle 6"/>
          <p:cNvSpPr/>
          <p:nvPr/>
        </p:nvSpPr>
        <p:spPr>
          <a:xfrm>
            <a:off x="3951589" y="2520842"/>
            <a:ext cx="1839611"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Policy Service</a:t>
            </a:r>
            <a:endParaRPr lang="en-US" b="1" dirty="0">
              <a:solidFill>
                <a:schemeClr val="tx1"/>
              </a:solidFill>
            </a:endParaRPr>
          </a:p>
        </p:txBody>
      </p:sp>
      <p:sp>
        <p:nvSpPr>
          <p:cNvPr id="8" name="Rectangle 7"/>
          <p:cNvSpPr/>
          <p:nvPr/>
        </p:nvSpPr>
        <p:spPr>
          <a:xfrm>
            <a:off x="3956586" y="3387149"/>
            <a:ext cx="1834614"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Claim Service</a:t>
            </a:r>
            <a:endParaRPr lang="en-US" b="1" dirty="0">
              <a:solidFill>
                <a:schemeClr val="tx1"/>
              </a:solidFill>
            </a:endParaRPr>
          </a:p>
        </p:txBody>
      </p:sp>
      <p:sp>
        <p:nvSpPr>
          <p:cNvPr id="9" name="Rectangle 8"/>
          <p:cNvSpPr/>
          <p:nvPr/>
        </p:nvSpPr>
        <p:spPr>
          <a:xfrm>
            <a:off x="3972825" y="4230971"/>
            <a:ext cx="1818375" cy="457200"/>
          </a:xfrm>
          <a:prstGeom prst="rect">
            <a:avLst/>
          </a:prstGeom>
          <a:solidFill>
            <a:schemeClr val="bg2">
              <a:lumMod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Support Service</a:t>
            </a:r>
            <a:endParaRPr lang="en-US" b="1" dirty="0">
              <a:solidFill>
                <a:schemeClr val="tx1"/>
              </a:solidFill>
            </a:endParaRPr>
          </a:p>
        </p:txBody>
      </p:sp>
      <p:sp>
        <p:nvSpPr>
          <p:cNvPr id="11" name="TextBox 10"/>
          <p:cNvSpPr txBox="1"/>
          <p:nvPr/>
        </p:nvSpPr>
        <p:spPr>
          <a:xfrm>
            <a:off x="3942845" y="1379092"/>
            <a:ext cx="827775" cy="261610"/>
          </a:xfrm>
          <a:prstGeom prst="rect">
            <a:avLst/>
          </a:prstGeom>
          <a:noFill/>
        </p:spPr>
        <p:txBody>
          <a:bodyPr wrap="square" rtlCol="0">
            <a:spAutoFit/>
          </a:bodyPr>
          <a:lstStyle/>
          <a:p>
            <a:r>
              <a:rPr lang="en-US" sz="1100" b="1"/>
              <a:t>WAR</a:t>
            </a:r>
          </a:p>
        </p:txBody>
      </p:sp>
      <p:sp>
        <p:nvSpPr>
          <p:cNvPr id="13" name="TextBox 12"/>
          <p:cNvSpPr txBox="1"/>
          <p:nvPr/>
        </p:nvSpPr>
        <p:spPr>
          <a:xfrm>
            <a:off x="3775023" y="4856949"/>
            <a:ext cx="827775" cy="261610"/>
          </a:xfrm>
          <a:prstGeom prst="rect">
            <a:avLst/>
          </a:prstGeom>
          <a:noFill/>
        </p:spPr>
        <p:txBody>
          <a:bodyPr wrap="square" rtlCol="0">
            <a:spAutoFit/>
          </a:bodyPr>
          <a:lstStyle/>
          <a:p>
            <a:r>
              <a:rPr lang="en-US" sz="1100" b="1"/>
              <a:t>TOMCAT</a:t>
            </a:r>
          </a:p>
        </p:txBody>
      </p:sp>
      <p:cxnSp>
        <p:nvCxnSpPr>
          <p:cNvPr id="15" name="Straight Arrow Connector 14"/>
          <p:cNvCxnSpPr>
            <a:stCxn id="4" idx="3"/>
            <a:endCxn id="5" idx="1"/>
          </p:cNvCxnSpPr>
          <p:nvPr/>
        </p:nvCxnSpPr>
        <p:spPr>
          <a:xfrm>
            <a:off x="1822339" y="3169165"/>
            <a:ext cx="4636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n 13"/>
          <p:cNvSpPr/>
          <p:nvPr/>
        </p:nvSpPr>
        <p:spPr>
          <a:xfrm>
            <a:off x="6729980" y="2749442"/>
            <a:ext cx="1201281"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Database</a:t>
            </a:r>
          </a:p>
        </p:txBody>
      </p:sp>
      <p:cxnSp>
        <p:nvCxnSpPr>
          <p:cNvPr id="16" name="Straight Arrow Connector 15"/>
          <p:cNvCxnSpPr>
            <a:stCxn id="5" idx="3"/>
            <a:endCxn id="12" idx="1"/>
          </p:cNvCxnSpPr>
          <p:nvPr/>
        </p:nvCxnSpPr>
        <p:spPr>
          <a:xfrm flipV="1">
            <a:off x="3346339" y="3168542"/>
            <a:ext cx="311261" cy="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3"/>
          </p:cNvCxnSpPr>
          <p:nvPr/>
        </p:nvCxnSpPr>
        <p:spPr>
          <a:xfrm>
            <a:off x="6096000" y="3168542"/>
            <a:ext cx="6339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42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a:t>
            </a:r>
          </a:p>
        </p:txBody>
      </p:sp>
      <p:sp>
        <p:nvSpPr>
          <p:cNvPr id="3" name="Rectangle 2"/>
          <p:cNvSpPr/>
          <p:nvPr/>
        </p:nvSpPr>
        <p:spPr>
          <a:xfrm>
            <a:off x="457200" y="914400"/>
            <a:ext cx="3276600" cy="685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Pros</a:t>
            </a:r>
          </a:p>
        </p:txBody>
      </p:sp>
      <p:sp>
        <p:nvSpPr>
          <p:cNvPr id="5" name="Rectangle 4"/>
          <p:cNvSpPr/>
          <p:nvPr/>
        </p:nvSpPr>
        <p:spPr>
          <a:xfrm>
            <a:off x="4793105" y="914400"/>
            <a:ext cx="3276600" cy="685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Cons</a:t>
            </a:r>
          </a:p>
        </p:txBody>
      </p:sp>
      <p:sp>
        <p:nvSpPr>
          <p:cNvPr id="6" name="Rectangle 5"/>
          <p:cNvSpPr/>
          <p:nvPr/>
        </p:nvSpPr>
        <p:spPr>
          <a:xfrm>
            <a:off x="457200" y="2057400"/>
            <a:ext cx="3276600" cy="45720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sz="2200" dirty="0"/>
              <a:t>Simple to develop </a:t>
            </a:r>
          </a:p>
          <a:p>
            <a:pPr marL="285750" indent="-285750">
              <a:buFont typeface="Arial" charset="0"/>
              <a:buChar char="•"/>
            </a:pPr>
            <a:r>
              <a:rPr lang="en-US" sz="2200" dirty="0"/>
              <a:t>Simple to deploy </a:t>
            </a:r>
          </a:p>
          <a:p>
            <a:pPr marL="285750" indent="-285750">
              <a:buFont typeface="Arial" charset="0"/>
              <a:buChar char="•"/>
            </a:pPr>
            <a:r>
              <a:rPr lang="en-US" sz="2200" dirty="0"/>
              <a:t>Simple to scale</a:t>
            </a:r>
          </a:p>
        </p:txBody>
      </p:sp>
      <p:sp>
        <p:nvSpPr>
          <p:cNvPr id="7" name="Rectangle 6"/>
          <p:cNvSpPr/>
          <p:nvPr/>
        </p:nvSpPr>
        <p:spPr>
          <a:xfrm>
            <a:off x="4191000" y="2036164"/>
            <a:ext cx="4480810" cy="45720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sz="2200" dirty="0"/>
              <a:t>Difficult to maintain</a:t>
            </a:r>
          </a:p>
          <a:p>
            <a:pPr marL="285750" indent="-285750">
              <a:buFont typeface="Arial" charset="0"/>
              <a:buChar char="•"/>
            </a:pPr>
            <a:r>
              <a:rPr lang="en-US" sz="2200" dirty="0"/>
              <a:t>Overloaded IDE</a:t>
            </a:r>
          </a:p>
          <a:p>
            <a:pPr marL="285750" indent="-285750">
              <a:buFont typeface="Arial" charset="0"/>
              <a:buChar char="•"/>
            </a:pPr>
            <a:r>
              <a:rPr lang="en-US" sz="2200" dirty="0"/>
              <a:t>Overloaded </a:t>
            </a:r>
            <a:r>
              <a:rPr lang="en-US" sz="2200" dirty="0" err="1"/>
              <a:t>WebContainer</a:t>
            </a:r>
            <a:endParaRPr lang="en-US" sz="2200" dirty="0"/>
          </a:p>
          <a:p>
            <a:pPr marL="285750" indent="-285750">
              <a:buFont typeface="Arial" charset="0"/>
              <a:buChar char="•"/>
            </a:pPr>
            <a:r>
              <a:rPr lang="en-US" sz="2200" dirty="0"/>
              <a:t>Continuous deployment is difficult</a:t>
            </a:r>
          </a:p>
          <a:p>
            <a:pPr marL="285750" indent="-285750">
              <a:buFont typeface="Arial" charset="0"/>
              <a:buChar char="•"/>
            </a:pPr>
            <a:r>
              <a:rPr lang="en-US" sz="2200" dirty="0"/>
              <a:t>Scaling the application can be difficult</a:t>
            </a:r>
          </a:p>
          <a:p>
            <a:pPr marL="285750" indent="-285750">
              <a:buFont typeface="Arial" charset="0"/>
              <a:buChar char="•"/>
            </a:pPr>
            <a:r>
              <a:rPr lang="en-US" sz="2200" dirty="0"/>
              <a:t>Obstacle to scaling development</a:t>
            </a:r>
          </a:p>
          <a:p>
            <a:pPr marL="285750" indent="-285750">
              <a:buFont typeface="Arial" charset="0"/>
              <a:buChar char="•"/>
            </a:pPr>
            <a:r>
              <a:rPr lang="en-US" sz="2200" dirty="0"/>
              <a:t>Requires a long-term commitment to a technology stack</a:t>
            </a:r>
          </a:p>
        </p:txBody>
      </p:sp>
    </p:spTree>
    <p:extLst>
      <p:ext uri="{BB962C8B-B14F-4D97-AF65-F5344CB8AC3E}">
        <p14:creationId xmlns:p14="http://schemas.microsoft.com/office/powerpoint/2010/main" val="347516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pic>
        <p:nvPicPr>
          <p:cNvPr id="1026" name="Picture 2" descr="https://microservices.io/i/Microservice_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20" y="838199"/>
            <a:ext cx="8410080" cy="57731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19400" y="4724400"/>
            <a:ext cx="838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UI</a:t>
            </a:r>
          </a:p>
        </p:txBody>
      </p:sp>
      <p:sp>
        <p:nvSpPr>
          <p:cNvPr id="5" name="Rectangle 4"/>
          <p:cNvSpPr/>
          <p:nvPr/>
        </p:nvSpPr>
        <p:spPr>
          <a:xfrm>
            <a:off x="5257800" y="1676400"/>
            <a:ext cx="990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Policy Service</a:t>
            </a:r>
          </a:p>
        </p:txBody>
      </p:sp>
      <p:sp>
        <p:nvSpPr>
          <p:cNvPr id="6" name="Rectangle 5"/>
          <p:cNvSpPr/>
          <p:nvPr/>
        </p:nvSpPr>
        <p:spPr>
          <a:xfrm>
            <a:off x="5334000" y="3639205"/>
            <a:ext cx="838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Claim Service</a:t>
            </a:r>
          </a:p>
        </p:txBody>
      </p:sp>
      <p:sp>
        <p:nvSpPr>
          <p:cNvPr id="7" name="Rectangle 6"/>
          <p:cNvSpPr/>
          <p:nvPr/>
        </p:nvSpPr>
        <p:spPr>
          <a:xfrm>
            <a:off x="5257800" y="5791200"/>
            <a:ext cx="990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Support Service</a:t>
            </a:r>
          </a:p>
        </p:txBody>
      </p:sp>
      <p:sp>
        <p:nvSpPr>
          <p:cNvPr id="8" name="Rectangle 7"/>
          <p:cNvSpPr/>
          <p:nvPr/>
        </p:nvSpPr>
        <p:spPr>
          <a:xfrm>
            <a:off x="7543800" y="1485900"/>
            <a:ext cx="838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Policy DB</a:t>
            </a:r>
          </a:p>
        </p:txBody>
      </p:sp>
      <p:sp>
        <p:nvSpPr>
          <p:cNvPr id="9" name="Rectangle 8"/>
          <p:cNvSpPr/>
          <p:nvPr/>
        </p:nvSpPr>
        <p:spPr>
          <a:xfrm>
            <a:off x="7526311" y="3386871"/>
            <a:ext cx="838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Claim DB</a:t>
            </a:r>
          </a:p>
        </p:txBody>
      </p:sp>
      <p:sp>
        <p:nvSpPr>
          <p:cNvPr id="10" name="Rectangle 9"/>
          <p:cNvSpPr/>
          <p:nvPr/>
        </p:nvSpPr>
        <p:spPr>
          <a:xfrm>
            <a:off x="7391400" y="5600700"/>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Customer DB</a:t>
            </a:r>
            <a:endParaRPr lang="en-US" dirty="0">
              <a:solidFill>
                <a:sysClr val="windowText" lastClr="000000"/>
              </a:solidFill>
            </a:endParaRPr>
          </a:p>
        </p:txBody>
      </p:sp>
    </p:spTree>
    <p:extLst>
      <p:ext uri="{BB962C8B-B14F-4D97-AF65-F5344CB8AC3E}">
        <p14:creationId xmlns:p14="http://schemas.microsoft.com/office/powerpoint/2010/main" val="1132181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a:t>
            </a:r>
          </a:p>
        </p:txBody>
      </p:sp>
      <p:sp>
        <p:nvSpPr>
          <p:cNvPr id="3" name="Rectangle 2"/>
          <p:cNvSpPr/>
          <p:nvPr/>
        </p:nvSpPr>
        <p:spPr>
          <a:xfrm>
            <a:off x="457200" y="914400"/>
            <a:ext cx="3276600" cy="685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Pros</a:t>
            </a:r>
          </a:p>
        </p:txBody>
      </p:sp>
      <p:sp>
        <p:nvSpPr>
          <p:cNvPr id="5" name="Rectangle 4"/>
          <p:cNvSpPr/>
          <p:nvPr/>
        </p:nvSpPr>
        <p:spPr>
          <a:xfrm>
            <a:off x="5029200" y="914400"/>
            <a:ext cx="3276600" cy="6858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Cons</a:t>
            </a:r>
          </a:p>
        </p:txBody>
      </p:sp>
      <p:sp>
        <p:nvSpPr>
          <p:cNvPr id="6" name="Rectangle 5"/>
          <p:cNvSpPr/>
          <p:nvPr/>
        </p:nvSpPr>
        <p:spPr>
          <a:xfrm>
            <a:off x="304800" y="2036164"/>
            <a:ext cx="4267200" cy="4593236"/>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sz="2200" dirty="0"/>
              <a:t>Enables the continuous delivery and deployment of large, complex applications.</a:t>
            </a:r>
          </a:p>
          <a:p>
            <a:pPr marL="285750" indent="-285750">
              <a:buFont typeface="Arial" charset="0"/>
              <a:buChar char="•"/>
            </a:pPr>
            <a:r>
              <a:rPr lang="en-US" sz="2200" dirty="0"/>
              <a:t>Relatively small</a:t>
            </a:r>
          </a:p>
          <a:p>
            <a:pPr marL="285750" indent="-285750">
              <a:buFont typeface="Arial" charset="0"/>
              <a:buChar char="•"/>
            </a:pPr>
            <a:r>
              <a:rPr lang="en-US" sz="2200" dirty="0"/>
              <a:t>Improved fault isolation </a:t>
            </a:r>
          </a:p>
          <a:p>
            <a:pPr marL="285750" indent="-285750">
              <a:buFont typeface="Arial" charset="0"/>
              <a:buChar char="•"/>
            </a:pPr>
            <a:r>
              <a:rPr lang="en-US" sz="2200" dirty="0"/>
              <a:t>Eliminates long-term commitment to technology stack</a:t>
            </a:r>
          </a:p>
          <a:p>
            <a:pPr marL="285750" indent="-285750">
              <a:buFont typeface="Arial" charset="0"/>
              <a:buChar char="•"/>
            </a:pPr>
            <a:r>
              <a:rPr lang="en-US" sz="2200" dirty="0"/>
              <a:t>Agile teams to create a service</a:t>
            </a:r>
          </a:p>
          <a:p>
            <a:pPr marL="285750" indent="-285750">
              <a:buFont typeface="Arial" charset="0"/>
              <a:buChar char="•"/>
            </a:pPr>
            <a:r>
              <a:rPr lang="en-US" sz="2200" dirty="0"/>
              <a:t>Two-Pizza Rule</a:t>
            </a:r>
          </a:p>
          <a:p>
            <a:pPr marL="285750" indent="-285750">
              <a:buFont typeface="Arial" charset="0"/>
              <a:buChar char="•"/>
            </a:pPr>
            <a:r>
              <a:rPr lang="en-US" sz="2200" dirty="0"/>
              <a:t>Failure </a:t>
            </a:r>
            <a:r>
              <a:rPr lang="en-US" sz="2200" dirty="0" err="1"/>
              <a:t>Resitant</a:t>
            </a:r>
            <a:endParaRPr lang="en-US" sz="2200" dirty="0"/>
          </a:p>
        </p:txBody>
      </p:sp>
      <p:sp>
        <p:nvSpPr>
          <p:cNvPr id="7" name="Rectangle 6"/>
          <p:cNvSpPr/>
          <p:nvPr/>
        </p:nvSpPr>
        <p:spPr>
          <a:xfrm>
            <a:off x="4739390" y="2036164"/>
            <a:ext cx="4176010" cy="4572000"/>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charset="0"/>
              <a:buChar char="•"/>
            </a:pPr>
            <a:r>
              <a:rPr lang="en-US" sz="2200" dirty="0"/>
              <a:t>Developers must deal with the additional complexity of creating a distributed system</a:t>
            </a:r>
          </a:p>
          <a:p>
            <a:pPr marL="285750" indent="-285750">
              <a:buFont typeface="Arial" charset="0"/>
              <a:buChar char="•"/>
            </a:pPr>
            <a:r>
              <a:rPr lang="en-US" sz="2200" dirty="0"/>
              <a:t>Deployment complexity</a:t>
            </a:r>
          </a:p>
          <a:p>
            <a:pPr marL="285750" indent="-285750">
              <a:buFont typeface="Arial" charset="0"/>
              <a:buChar char="•"/>
            </a:pPr>
            <a:r>
              <a:rPr lang="en-US" sz="2200" dirty="0"/>
              <a:t>Increased memory consumption</a:t>
            </a:r>
          </a:p>
          <a:p>
            <a:pPr marL="285750" indent="-285750">
              <a:buFont typeface="Arial" charset="0"/>
              <a:buChar char="•"/>
            </a:pPr>
            <a:r>
              <a:rPr lang="en-US" sz="2200" dirty="0"/>
              <a:t>Handling transactions across </a:t>
            </a:r>
            <a:r>
              <a:rPr lang="en-US" sz="2200" dirty="0" err="1"/>
              <a:t>microservices</a:t>
            </a:r>
            <a:endParaRPr lang="en-US" sz="2200" dirty="0"/>
          </a:p>
          <a:p>
            <a:pPr marL="285750" indent="-285750">
              <a:buFont typeface="Arial" charset="0"/>
              <a:buChar char="•"/>
            </a:pPr>
            <a:r>
              <a:rPr lang="en-US" sz="2200" dirty="0"/>
              <a:t>Expensive remote calls</a:t>
            </a:r>
          </a:p>
          <a:p>
            <a:pPr marL="285750" indent="-285750">
              <a:buFont typeface="Arial" charset="0"/>
              <a:buChar char="•"/>
            </a:pPr>
            <a:r>
              <a:rPr lang="en-US" sz="2200" dirty="0"/>
              <a:t>Testing can be complicated</a:t>
            </a:r>
          </a:p>
          <a:p>
            <a:pPr marL="285750" indent="-285750">
              <a:buFont typeface="Arial" charset="0"/>
              <a:buChar char="•"/>
            </a:pPr>
            <a:r>
              <a:rPr lang="en-US" sz="2200" dirty="0"/>
              <a:t>2PC	- 2 Phase Commit</a:t>
            </a:r>
          </a:p>
          <a:p>
            <a:pPr marL="285750" indent="-285750">
              <a:buFont typeface="Arial" charset="0"/>
              <a:buChar char="•"/>
            </a:pPr>
            <a:endParaRPr lang="en-US" sz="2200" dirty="0"/>
          </a:p>
        </p:txBody>
      </p:sp>
    </p:spTree>
    <p:extLst>
      <p:ext uri="{BB962C8B-B14F-4D97-AF65-F5344CB8AC3E}">
        <p14:creationId xmlns:p14="http://schemas.microsoft.com/office/powerpoint/2010/main" val="6811004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3aedc42bc84ed5ed12c401c959f3d34aea17c8"/>
</p:tagLst>
</file>

<file path=ppt/theme/theme1.xml><?xml version="1.0" encoding="utf-8"?>
<a:theme xmlns:a="http://schemas.openxmlformats.org/drawingml/2006/main" name="CT_Core_Java_OO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ersion_x0020_No_x002e_ xmlns="5b0b727f-9d55-4674-90df-9368557459d7">1.0</Version_x0020_No_x002e_>
    <Document_x0020_Summary xmlns="5b0b727f-9d55-4674-90df-9368557459d7">The blank ppt template is used for preparing presentations  aligned with CitiusTech powerpoint guidelines. </Document_x0020_Summary>
    <Rel_x0020_Date xmlns="3f0a5add-00cc-4c5e-8a54-6b524d8608b8">2012-11-11T18:30:00+00:00</Rel_x0020_Date>
    <Version_x0020_No xmlns="5b0b727f-9d55-4674-90df-9368557459d7">1.0</Version_x0020_No>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1A300ECBFD16143AC8B3E6881EC19E4" ma:contentTypeVersion="6" ma:contentTypeDescription="Create a new document." ma:contentTypeScope="" ma:versionID="3a3d1758f0533e4a63e0706672344207">
  <xsd:schema xmlns:xsd="http://www.w3.org/2001/XMLSchema" xmlns:xs="http://www.w3.org/2001/XMLSchema" xmlns:p="http://schemas.microsoft.com/office/2006/metadata/properties" xmlns:ns2="5b0b727f-9d55-4674-90df-9368557459d7" xmlns:ns3="3f0a5add-00cc-4c5e-8a54-6b524d8608b8" targetNamespace="http://schemas.microsoft.com/office/2006/metadata/properties" ma:root="true" ma:fieldsID="0b9e00dfdebadb8b416f9476785e5085" ns2:_="" ns3:_="">
    <xsd:import namespace="5b0b727f-9d55-4674-90df-9368557459d7"/>
    <xsd:import namespace="3f0a5add-00cc-4c5e-8a54-6b524d8608b8"/>
    <xsd:element name="properties">
      <xsd:complexType>
        <xsd:sequence>
          <xsd:element name="documentManagement">
            <xsd:complexType>
              <xsd:all>
                <xsd:element ref="ns2:Document_x0020_Summary" minOccurs="0"/>
                <xsd:element ref="ns2:Version_x0020_No_x002e_" minOccurs="0"/>
                <xsd:element ref="ns3:Rel_x0020_Date" minOccurs="0"/>
                <xsd:element ref="ns2:Version_x0020_N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b727f-9d55-4674-90df-9368557459d7" elementFormDefault="qualified">
    <xsd:import namespace="http://schemas.microsoft.com/office/2006/documentManagement/types"/>
    <xsd:import namespace="http://schemas.microsoft.com/office/infopath/2007/PartnerControls"/>
    <xsd:element name="Document_x0020_Summary" ma:index="8" nillable="true" ma:displayName="Document Summary" ma:internalName="Document_x0020_Summary">
      <xsd:simpleType>
        <xsd:restriction base="dms:Note">
          <xsd:maxLength value="255"/>
        </xsd:restriction>
      </xsd:simpleType>
    </xsd:element>
    <xsd:element name="Version_x0020_No_x002e_" ma:index="9" nillable="true" ma:displayName="Version No." ma:internalName="Version_x0020_No_x002e_">
      <xsd:simpleType>
        <xsd:restriction base="dms:Text">
          <xsd:maxLength value="255"/>
        </xsd:restriction>
      </xsd:simpleType>
    </xsd:element>
    <xsd:element name="Version_x0020_No" ma:index="13" nillable="true" ma:displayName="Version No" ma:internalName="Version_x0020_No">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0a5add-00cc-4c5e-8a54-6b524d8608b8" elementFormDefault="qualified">
    <xsd:import namespace="http://schemas.microsoft.com/office/2006/documentManagement/types"/>
    <xsd:import namespace="http://schemas.microsoft.com/office/infopath/2007/PartnerControls"/>
    <xsd:element name="Rel_x0020_Date" ma:index="11" nillable="true" ma:displayName="Rel Date" ma:format="DateOnly" ma:internalName="Rel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006A50-4E7D-423B-9555-E21005059E29}">
  <ds:schemaRef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terms/"/>
    <ds:schemaRef ds:uri="5b0b727f-9d55-4674-90df-9368557459d7"/>
    <ds:schemaRef ds:uri="http://schemas.microsoft.com/office/infopath/2007/PartnerControls"/>
    <ds:schemaRef ds:uri="http://purl.org/dc/dcmitype/"/>
    <ds:schemaRef ds:uri="3f0a5add-00cc-4c5e-8a54-6b524d8608b8"/>
    <ds:schemaRef ds:uri="http://www.w3.org/XML/1998/namespace"/>
  </ds:schemaRefs>
</ds:datastoreItem>
</file>

<file path=customXml/itemProps2.xml><?xml version="1.0" encoding="utf-8"?>
<ds:datastoreItem xmlns:ds="http://schemas.openxmlformats.org/officeDocument/2006/customXml" ds:itemID="{20271C12-EDC3-4E9F-917F-B5906E905F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0b727f-9d55-4674-90df-9368557459d7"/>
    <ds:schemaRef ds:uri="3f0a5add-00cc-4c5e-8a54-6b524d860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15CF3E-B7B2-4757-A9A7-BF8CDE2155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CT_Core_Java_OOP</Template>
  <TotalTime>26768</TotalTime>
  <Words>6848</Words>
  <Application>Microsoft Macintosh PowerPoint</Application>
  <PresentationFormat>On-screen Show (4:3)</PresentationFormat>
  <Paragraphs>588</Paragraphs>
  <Slides>39</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Courier New</vt:lpstr>
      <vt:lpstr>Mangal</vt:lpstr>
      <vt:lpstr>Tahoma</vt:lpstr>
      <vt:lpstr>Times New Roman</vt:lpstr>
      <vt:lpstr>Wingdings</vt:lpstr>
      <vt:lpstr>CT_Core_Java_OOP</vt:lpstr>
      <vt:lpstr>Microservice</vt:lpstr>
      <vt:lpstr>Make small programs from an entire application. The application still needs to behave as a single entity but having properties of smaller programs  </vt:lpstr>
      <vt:lpstr>A distinctive method of developing software systems that tries to focus on building single-function modules with well-defined interfaces and operations.  </vt:lpstr>
      <vt:lpstr>PowerPoint Presentation</vt:lpstr>
      <vt:lpstr>PowerPoint Presentation</vt:lpstr>
      <vt:lpstr>Monolithic Architecture</vt:lpstr>
      <vt:lpstr>Pros and Cons</vt:lpstr>
      <vt:lpstr>Solution</vt:lpstr>
      <vt:lpstr>Pros and Cons</vt:lpstr>
      <vt:lpstr>Issues </vt:lpstr>
      <vt:lpstr>Where to Use?</vt:lpstr>
      <vt:lpstr>Known Uses</vt:lpstr>
      <vt:lpstr>Important Spring Cloud Modules</vt:lpstr>
      <vt:lpstr>Application Components</vt:lpstr>
      <vt:lpstr>Application Components</vt:lpstr>
      <vt:lpstr>Create Microservice</vt:lpstr>
      <vt:lpstr>Employee Producer</vt:lpstr>
      <vt:lpstr>RestTemplate – Communication Between Micorservices</vt:lpstr>
      <vt:lpstr>Employee Consumer</vt:lpstr>
      <vt:lpstr>Update EmployeeProducer</vt:lpstr>
      <vt:lpstr>Update EmployeeConsumer</vt:lpstr>
      <vt:lpstr>Points To Note</vt:lpstr>
      <vt:lpstr>Wrapper class</vt:lpstr>
      <vt:lpstr>Issues</vt:lpstr>
      <vt:lpstr>1. Increased Services</vt:lpstr>
      <vt:lpstr>2. Dynamically assigned network locations: </vt:lpstr>
      <vt:lpstr>Service Discovery</vt:lpstr>
      <vt:lpstr>Eureka Server</vt:lpstr>
      <vt:lpstr>Create Eureka Server</vt:lpstr>
      <vt:lpstr>Eureka Server Properties</vt:lpstr>
      <vt:lpstr>Eureka Client Server Commnication</vt:lpstr>
      <vt:lpstr>Service Registration</vt:lpstr>
      <vt:lpstr>Create Eureka Clients – 1/2</vt:lpstr>
      <vt:lpstr>Create Eureka Clients – 2/2</vt:lpstr>
      <vt:lpstr>Feign Client</vt:lpstr>
      <vt:lpstr>Enable Feign Client</vt:lpstr>
      <vt:lpstr>Multiple Eureka Servers</vt:lpstr>
      <vt:lpstr>References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dc:title>
  <dc:creator>Jignesh Parmar</dc:creator>
  <cp:lastModifiedBy>Microsoft Office User</cp:lastModifiedBy>
  <cp:revision>580</cp:revision>
  <dcterms:created xsi:type="dcterms:W3CDTF">2014-09-30T12:24:12Z</dcterms:created>
  <dcterms:modified xsi:type="dcterms:W3CDTF">2021-07-01T14:53:16Z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0x010100A1A300ECBFD16143AC8B3E6881EC19E4</vt:lpwstr>
  </property>
</Properties>
</file>